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14"/>
  </p:normalViewPr>
  <p:slideViewPr>
    <p:cSldViewPr snapToGrid="0" snapToObjects="1">
      <p:cViewPr>
        <p:scale>
          <a:sx n="101" d="100"/>
          <a:sy n="101" d="100"/>
        </p:scale>
        <p:origin x="4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EC9DF-0224-0443-B02F-28091C2ED577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93226-4D14-224D-9526-80F918A6D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08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aseline="0" dirty="0" smtClean="0"/>
              <a:t>Architecture Caption: The Process Cloud pushes an order pick up notification to </a:t>
            </a:r>
            <a:r>
              <a:rPr lang="en-US" baseline="0" dirty="0" err="1" smtClean="0"/>
              <a:t>Lina’s</a:t>
            </a:r>
            <a:r>
              <a:rPr lang="en-US" baseline="0" dirty="0" smtClean="0"/>
              <a:t> mobile phone notifying her that her order is ready for pick up at her preferred </a:t>
            </a:r>
            <a:r>
              <a:rPr lang="en-US" baseline="0" dirty="0" err="1" smtClean="0"/>
              <a:t>Hotan’s</a:t>
            </a:r>
            <a:r>
              <a:rPr lang="en-US" baseline="0" dirty="0" smtClean="0"/>
              <a:t> location. Her order is complete!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62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0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2D9AE-7182-4680-8F79-479C4181FF08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44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58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33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960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ithout Picture">
    <p:bg>
      <p:bgPr>
        <a:solidFill>
          <a:srgbClr val="D8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1" y="0"/>
            <a:ext cx="12192000" cy="6872068"/>
          </a:xfrm>
          <a:prstGeom prst="rect">
            <a:avLst/>
          </a:prstGeom>
          <a:blipFill>
            <a:blip r:embed="rId2" cstate="print">
              <a:grayscl/>
              <a:lum bright="-7000" contrast="-16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1218987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2" name="Rectangle 11" descr="Full slide 4-color photo can be inserted here"/>
          <p:cNvSpPr/>
          <p:nvPr userDrawn="1"/>
        </p:nvSpPr>
        <p:spPr bwMode="hidden">
          <a:xfrm>
            <a:off x="-19023" y="2197"/>
            <a:ext cx="12192000" cy="6858000"/>
          </a:xfrm>
          <a:prstGeom prst="rect">
            <a:avLst/>
          </a:prstGeom>
          <a:solidFill>
            <a:srgbClr val="46575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sz="1800" dirty="0"/>
          </a:p>
        </p:txBody>
      </p:sp>
      <p:pic>
        <p:nvPicPr>
          <p:cNvPr id="18" name="Picture 17" descr="Oracle logo in white on red staging backgroun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14" y="6276973"/>
            <a:ext cx="1625561" cy="594360"/>
          </a:xfrm>
          <a:prstGeom prst="rect">
            <a:avLst/>
          </a:prstGeom>
        </p:spPr>
      </p:pic>
      <p:sp>
        <p:nvSpPr>
          <p:cNvPr id="22" name="Date Placeholder 6"/>
          <p:cNvSpPr>
            <a:spLocks noGrp="1"/>
          </p:cNvSpPr>
          <p:nvPr>
            <p:ph type="dt" sz="half" idx="14"/>
          </p:nvPr>
        </p:nvSpPr>
        <p:spPr>
          <a:xfrm>
            <a:off x="4183220" y="6556248"/>
            <a:ext cx="1226717" cy="182880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fld id="{A8A0FE9B-1A72-4814-AF6B-21F9253DAD57}" type="datetime1">
              <a:rPr lang="en-US" kern="0" smtClean="0">
                <a:solidFill>
                  <a:srgbClr val="FFFFFF"/>
                </a:solidFill>
              </a:rPr>
              <a:t>5/11/18</a:t>
            </a:fld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5378072" y="6556248"/>
            <a:ext cx="3201234" cy="18288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Copyright © </a:t>
            </a:r>
            <a:r>
              <a:rPr kumimoji="0" lang="en-US" sz="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2017,</a:t>
            </a:r>
            <a:r>
              <a:rPr kumimoji="0" sz="8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Oracle and/or its affiliates. All rights reserved.  |</a:t>
            </a:r>
          </a:p>
        </p:txBody>
      </p:sp>
      <p:sp>
        <p:nvSpPr>
          <p:cNvPr id="9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8623669" y="6565301"/>
            <a:ext cx="2743915" cy="182880"/>
          </a:xfrm>
        </p:spPr>
        <p:txBody>
          <a:bodyPr/>
          <a:lstStyle/>
          <a:p>
            <a:r>
              <a:rPr lang="en-US" kern="0" dirty="0">
                <a:solidFill>
                  <a:srgbClr val="FFFFFF"/>
                </a:solidFill>
              </a:rPr>
              <a:t>Confidential – Oracle Internal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8949" y="6556248"/>
            <a:ext cx="38176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1EAA63-D034-42AE-91FA-B13B9518C7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19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 without Picture">
    <p:bg>
      <p:bgPr>
        <a:gradFill>
          <a:gsLst>
            <a:gs pos="0">
              <a:srgbClr val="1592CC"/>
            </a:gs>
            <a:gs pos="100000">
              <a:srgbClr val="0E7A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>
                <a:solidFill>
                  <a:srgbClr val="FFFFFF"/>
                </a:solidFill>
              </a:rPr>
              <a:pPr/>
              <a:t>5/11/18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30491" y="2360815"/>
            <a:ext cx="11128097" cy="132281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530440" y="3759831"/>
            <a:ext cx="1112954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0491" y="4903283"/>
            <a:ext cx="11128097" cy="1229494"/>
          </a:xfrm>
          <a:prstGeom prst="rect">
            <a:avLst/>
          </a:prstGeo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</p:spTree>
    <p:extLst>
      <p:ext uri="{BB962C8B-B14F-4D97-AF65-F5344CB8AC3E}">
        <p14:creationId xmlns:p14="http://schemas.microsoft.com/office/powerpoint/2010/main" val="131478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 without Picture">
    <p:bg>
      <p:bgPr>
        <a:gradFill>
          <a:gsLst>
            <a:gs pos="0">
              <a:srgbClr val="1592CC"/>
            </a:gs>
            <a:gs pos="100000">
              <a:srgbClr val="0E7A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>
                <a:solidFill>
                  <a:srgbClr val="FFFFFF"/>
                </a:solidFill>
              </a:rPr>
              <a:pPr/>
              <a:t>5/11/18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30491" y="2360815"/>
            <a:ext cx="11128097" cy="132281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530440" y="3759831"/>
            <a:ext cx="1112954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0491" y="4903283"/>
            <a:ext cx="11128097" cy="1229494"/>
          </a:xfrm>
          <a:prstGeom prst="rect">
            <a:avLst/>
          </a:prstGeo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</p:spTree>
    <p:extLst>
      <p:ext uri="{BB962C8B-B14F-4D97-AF65-F5344CB8AC3E}">
        <p14:creationId xmlns:p14="http://schemas.microsoft.com/office/powerpoint/2010/main" val="12875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 without Picture">
    <p:bg>
      <p:bgPr>
        <a:gradFill>
          <a:gsLst>
            <a:gs pos="0">
              <a:srgbClr val="1592CC"/>
            </a:gs>
            <a:gs pos="100000">
              <a:srgbClr val="0E7A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0592DB-01ED-A44A-830D-2A57CD1AF06B}" type="datetime1">
              <a:rPr lang="en-US" smtClean="0">
                <a:solidFill>
                  <a:srgbClr val="FFFFFF"/>
                </a:solidFill>
              </a:rPr>
              <a:pPr/>
              <a:t>5/11/18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30491" y="2360815"/>
            <a:ext cx="11128097" cy="1322816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530440" y="3759831"/>
            <a:ext cx="11129546" cy="914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0491" y="4903283"/>
            <a:ext cx="11128097" cy="1229494"/>
          </a:xfrm>
          <a:prstGeom prst="rect">
            <a:avLst/>
          </a:prstGeom>
        </p:spPr>
        <p:txBody>
          <a:bodyPr>
            <a:noAutofit/>
          </a:bodyPr>
          <a:lstStyle>
            <a:lvl1pPr marL="1588" indent="0">
              <a:spcBef>
                <a:spcPts val="0"/>
              </a:spcBef>
              <a:buFontTx/>
              <a:buNone/>
              <a:defRPr sz="2400" baseline="0">
                <a:solidFill>
                  <a:schemeClr val="bg1"/>
                </a:solidFill>
              </a:defRPr>
            </a:lvl1pPr>
            <a:lvl2pPr marL="1588" indent="0">
              <a:buFontTx/>
              <a:buNone/>
              <a:defRPr sz="2400"/>
            </a:lvl2pPr>
            <a:lvl3pPr marL="1588" indent="0">
              <a:buFontTx/>
              <a:buNone/>
              <a:defRPr sz="2400"/>
            </a:lvl3pPr>
            <a:lvl4pPr marL="1588" indent="0">
              <a:buFontTx/>
              <a:buNone/>
              <a:defRPr sz="2400"/>
            </a:lvl4pPr>
            <a:lvl5pPr marL="1588" indent="0">
              <a:buFontTx/>
              <a:buNone/>
              <a:defRPr sz="2400"/>
            </a:lvl5pPr>
            <a:lvl6pPr marL="1588" indent="0">
              <a:buFontTx/>
              <a:buNone/>
              <a:defRPr sz="2400"/>
            </a:lvl6pPr>
            <a:lvl7pPr marL="1588" indent="0">
              <a:buFontTx/>
              <a:buNone/>
              <a:defRPr sz="2400"/>
            </a:lvl7pPr>
            <a:lvl8pPr marL="1588" indent="0">
              <a:buFontTx/>
              <a:buNone/>
              <a:defRPr sz="2400"/>
            </a:lvl8pPr>
            <a:lvl9pPr marL="1588" indent="0">
              <a:buFontTx/>
              <a:buNone/>
              <a:defRPr sz="2400"/>
            </a:lvl9pPr>
          </a:lstStyle>
          <a:p>
            <a:pPr lvl="0"/>
            <a:r>
              <a:rPr dirty="0"/>
              <a:t>Click to add presenter’s name, title, division/business unit/organization and date</a:t>
            </a:r>
          </a:p>
        </p:txBody>
      </p:sp>
    </p:spTree>
    <p:extLst>
      <p:ext uri="{BB962C8B-B14F-4D97-AF65-F5344CB8AC3E}">
        <p14:creationId xmlns:p14="http://schemas.microsoft.com/office/powerpoint/2010/main" val="156920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 without Picture">
    <p:bg>
      <p:bgPr>
        <a:gradFill>
          <a:gsLst>
            <a:gs pos="0">
              <a:srgbClr val="1592CC"/>
            </a:gs>
            <a:gs pos="100000">
              <a:srgbClr val="0E7AA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2295FF18-4162-40B6-B16E-D96720284DCB}"/>
              </a:ext>
            </a:extLst>
          </p:cNvPr>
          <p:cNvSpPr/>
          <p:nvPr userDrawn="1"/>
        </p:nvSpPr>
        <p:spPr bwMode="gray">
          <a:xfrm>
            <a:off x="-1" y="-15238"/>
            <a:ext cx="12195177" cy="6873238"/>
          </a:xfrm>
          <a:prstGeom prst="rect">
            <a:avLst/>
          </a:prstGeom>
          <a:solidFill>
            <a:schemeClr val="bg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="" xmlns:a16="http://schemas.microsoft.com/office/drawing/2014/main" id="{A9AF2C24-0230-496E-838E-575DE03FCC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18" y="1125368"/>
            <a:ext cx="2299172" cy="286232"/>
          </a:xfrm>
          <a:prstGeom prst="rect">
            <a:avLst/>
          </a:prstGeom>
        </p:spPr>
        <p:txBody>
          <a:bodyPr>
            <a:spAutoFit/>
          </a:bodyPr>
          <a:lstStyle>
            <a:lvl1pPr marL="1588" indent="0">
              <a:spcBef>
                <a:spcPts val="2400"/>
              </a:spcBef>
              <a:buNone/>
              <a:defRPr sz="1400"/>
            </a:lvl1pPr>
            <a:lvl2pPr marL="1588" indent="0">
              <a:spcBef>
                <a:spcPts val="2400"/>
              </a:spcBef>
              <a:buNone/>
              <a:defRPr sz="2400"/>
            </a:lvl2pPr>
            <a:lvl3pPr marL="1588" indent="0">
              <a:spcBef>
                <a:spcPts val="2400"/>
              </a:spcBef>
              <a:buNone/>
              <a:defRPr sz="1800"/>
            </a:lvl3pPr>
            <a:lvl4pPr marL="1588" indent="0">
              <a:spcBef>
                <a:spcPts val="2400"/>
              </a:spcBef>
              <a:buNone/>
              <a:defRPr sz="1400"/>
            </a:lvl4pPr>
            <a:lvl5pPr marL="1588" indent="0">
              <a:spcBef>
                <a:spcPts val="2400"/>
              </a:spcBef>
              <a:buNone/>
              <a:defRPr sz="1100"/>
            </a:lvl5pPr>
            <a:lvl6pPr marL="1588" indent="0">
              <a:spcBef>
                <a:spcPts val="2400"/>
              </a:spcBef>
              <a:buNone/>
              <a:defRPr sz="2800"/>
            </a:lvl6pPr>
            <a:lvl7pPr marL="1588" indent="0">
              <a:spcBef>
                <a:spcPts val="2400"/>
              </a:spcBef>
              <a:buNone/>
              <a:defRPr sz="2800"/>
            </a:lvl7pPr>
            <a:lvl8pPr marL="1588" indent="0">
              <a:spcBef>
                <a:spcPts val="2400"/>
              </a:spcBef>
              <a:buNone/>
              <a:defRPr sz="2800"/>
            </a:lvl8pPr>
            <a:lvl9pPr marL="1588" indent="0">
              <a:spcBef>
                <a:spcPts val="2400"/>
              </a:spcBef>
              <a:buNone/>
              <a:defRPr sz="2800"/>
            </a:lvl9pPr>
          </a:lstStyle>
          <a:p>
            <a:pPr lvl="0"/>
            <a:r>
              <a:rPr lang="en-US" dirty="0"/>
              <a:t>Edit default size text (14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60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1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0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33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9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33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49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4E60D-6C06-2C44-B3CA-54B9CADC8DE0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70DB-F6E9-F94A-8FC6-E8B15564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72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20" Type="http://schemas.microsoft.com/office/2007/relationships/hdphoto" Target="../media/hdphoto6.wdp"/><Relationship Id="rId21" Type="http://schemas.openxmlformats.org/officeDocument/2006/relationships/image" Target="../media/image15.tiff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microsoft.com/office/2007/relationships/hdphoto" Target="../media/hdphoto3.wdp"/><Relationship Id="rId13" Type="http://schemas.openxmlformats.org/officeDocument/2006/relationships/image" Target="../media/image10.png"/><Relationship Id="rId14" Type="http://schemas.microsoft.com/office/2007/relationships/hdphoto" Target="../media/hdphoto4.wdp"/><Relationship Id="rId15" Type="http://schemas.openxmlformats.org/officeDocument/2006/relationships/image" Target="../media/image11.png"/><Relationship Id="rId16" Type="http://schemas.microsoft.com/office/2007/relationships/hdphoto" Target="../media/hdphoto5.wdp"/><Relationship Id="rId17" Type="http://schemas.openxmlformats.org/officeDocument/2006/relationships/image" Target="../media/image12.tiff"/><Relationship Id="rId18" Type="http://schemas.openxmlformats.org/officeDocument/2006/relationships/image" Target="../media/image13.tiff"/><Relationship Id="rId19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6.png"/><Relationship Id="rId8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5.png"/><Relationship Id="rId12" Type="http://schemas.openxmlformats.org/officeDocument/2006/relationships/image" Target="../media/image27.png"/><Relationship Id="rId13" Type="http://schemas.openxmlformats.org/officeDocument/2006/relationships/image" Target="../media/image43.png"/><Relationship Id="rId14" Type="http://schemas.openxmlformats.org/officeDocument/2006/relationships/image" Target="../media/image25.png"/><Relationship Id="rId15" Type="http://schemas.openxmlformats.org/officeDocument/2006/relationships/image" Target="../media/image29.png"/><Relationship Id="rId16" Type="http://schemas.openxmlformats.org/officeDocument/2006/relationships/image" Target="../media/image30.png"/><Relationship Id="rId17" Type="http://schemas.openxmlformats.org/officeDocument/2006/relationships/image" Target="../media/image186.png"/><Relationship Id="rId18" Type="http://schemas.openxmlformats.org/officeDocument/2006/relationships/image" Target="../media/image18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76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50" Type="http://schemas.openxmlformats.org/officeDocument/2006/relationships/image" Target="../media/image96.png"/><Relationship Id="rId51" Type="http://schemas.openxmlformats.org/officeDocument/2006/relationships/image" Target="../media/image98.png"/><Relationship Id="rId52" Type="http://schemas.openxmlformats.org/officeDocument/2006/relationships/image" Target="../media/image188.tiff"/><Relationship Id="rId53" Type="http://schemas.openxmlformats.org/officeDocument/2006/relationships/image" Target="../media/image189.png"/><Relationship Id="rId54" Type="http://schemas.microsoft.com/office/2007/relationships/hdphoto" Target="../media/hdphoto7.wdp"/><Relationship Id="rId55" Type="http://schemas.openxmlformats.org/officeDocument/2006/relationships/image" Target="../media/image190.png"/><Relationship Id="rId40" Type="http://schemas.openxmlformats.org/officeDocument/2006/relationships/image" Target="../media/image86.png"/><Relationship Id="rId41" Type="http://schemas.openxmlformats.org/officeDocument/2006/relationships/image" Target="../media/image87.png"/><Relationship Id="rId42" Type="http://schemas.openxmlformats.org/officeDocument/2006/relationships/image" Target="../media/image88.png"/><Relationship Id="rId43" Type="http://schemas.openxmlformats.org/officeDocument/2006/relationships/image" Target="../media/image89.png"/><Relationship Id="rId44" Type="http://schemas.openxmlformats.org/officeDocument/2006/relationships/image" Target="../media/image21.png"/><Relationship Id="rId45" Type="http://schemas.openxmlformats.org/officeDocument/2006/relationships/image" Target="../media/image90.png"/><Relationship Id="rId46" Type="http://schemas.openxmlformats.org/officeDocument/2006/relationships/image" Target="../media/image91.png"/><Relationship Id="rId47" Type="http://schemas.openxmlformats.org/officeDocument/2006/relationships/image" Target="../media/image92.png"/><Relationship Id="rId48" Type="http://schemas.openxmlformats.org/officeDocument/2006/relationships/image" Target="../media/image93.png"/><Relationship Id="rId49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30" Type="http://schemas.openxmlformats.org/officeDocument/2006/relationships/image" Target="../media/image76.png"/><Relationship Id="rId31" Type="http://schemas.openxmlformats.org/officeDocument/2006/relationships/image" Target="../media/image77.png"/><Relationship Id="rId32" Type="http://schemas.openxmlformats.org/officeDocument/2006/relationships/image" Target="../media/image78.png"/><Relationship Id="rId33" Type="http://schemas.openxmlformats.org/officeDocument/2006/relationships/image" Target="../media/image79.png"/><Relationship Id="rId34" Type="http://schemas.openxmlformats.org/officeDocument/2006/relationships/image" Target="../media/image80.png"/><Relationship Id="rId35" Type="http://schemas.openxmlformats.org/officeDocument/2006/relationships/image" Target="../media/image81.png"/><Relationship Id="rId36" Type="http://schemas.openxmlformats.org/officeDocument/2006/relationships/image" Target="../media/image82.png"/><Relationship Id="rId37" Type="http://schemas.openxmlformats.org/officeDocument/2006/relationships/image" Target="../media/image83.png"/><Relationship Id="rId38" Type="http://schemas.openxmlformats.org/officeDocument/2006/relationships/image" Target="../media/image84.png"/><Relationship Id="rId39" Type="http://schemas.openxmlformats.org/officeDocument/2006/relationships/image" Target="../media/image85.png"/><Relationship Id="rId20" Type="http://schemas.openxmlformats.org/officeDocument/2006/relationships/image" Target="../media/image66.png"/><Relationship Id="rId21" Type="http://schemas.openxmlformats.org/officeDocument/2006/relationships/image" Target="../media/image67.png"/><Relationship Id="rId22" Type="http://schemas.openxmlformats.org/officeDocument/2006/relationships/image" Target="../media/image68.png"/><Relationship Id="rId23" Type="http://schemas.openxmlformats.org/officeDocument/2006/relationships/image" Target="../media/image69.png"/><Relationship Id="rId24" Type="http://schemas.openxmlformats.org/officeDocument/2006/relationships/image" Target="../media/image70.png"/><Relationship Id="rId25" Type="http://schemas.openxmlformats.org/officeDocument/2006/relationships/image" Target="../media/image71.png"/><Relationship Id="rId26" Type="http://schemas.openxmlformats.org/officeDocument/2006/relationships/image" Target="../media/image72.png"/><Relationship Id="rId27" Type="http://schemas.openxmlformats.org/officeDocument/2006/relationships/image" Target="../media/image73.png"/><Relationship Id="rId28" Type="http://schemas.openxmlformats.org/officeDocument/2006/relationships/image" Target="../media/image74.png"/><Relationship Id="rId29" Type="http://schemas.openxmlformats.org/officeDocument/2006/relationships/image" Target="../media/image75.png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7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Relationship Id="rId25" Type="http://schemas.openxmlformats.org/officeDocument/2006/relationships/image" Target="../media/image42.png"/><Relationship Id="rId26" Type="http://schemas.openxmlformats.org/officeDocument/2006/relationships/image" Target="../media/image43.png"/><Relationship Id="rId27" Type="http://schemas.openxmlformats.org/officeDocument/2006/relationships/image" Target="../media/image44.png"/><Relationship Id="rId28" Type="http://schemas.openxmlformats.org/officeDocument/2006/relationships/image" Target="../media/image45.png"/><Relationship Id="rId29" Type="http://schemas.openxmlformats.org/officeDocument/2006/relationships/image" Target="../media/image46.png"/><Relationship Id="rId30" Type="http://schemas.openxmlformats.org/officeDocument/2006/relationships/image" Target="../media/image47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png"/><Relationship Id="rId50" Type="http://schemas.openxmlformats.org/officeDocument/2006/relationships/image" Target="../media/image94.png"/><Relationship Id="rId51" Type="http://schemas.openxmlformats.org/officeDocument/2006/relationships/image" Target="../media/image95.png"/><Relationship Id="rId52" Type="http://schemas.openxmlformats.org/officeDocument/2006/relationships/image" Target="../media/image96.png"/><Relationship Id="rId53" Type="http://schemas.openxmlformats.org/officeDocument/2006/relationships/image" Target="../media/image97.png"/><Relationship Id="rId54" Type="http://schemas.openxmlformats.org/officeDocument/2006/relationships/image" Target="../media/image98.png"/><Relationship Id="rId55" Type="http://schemas.openxmlformats.org/officeDocument/2006/relationships/image" Target="../media/image99.png"/><Relationship Id="rId40" Type="http://schemas.openxmlformats.org/officeDocument/2006/relationships/image" Target="../media/image85.png"/><Relationship Id="rId41" Type="http://schemas.openxmlformats.org/officeDocument/2006/relationships/image" Target="../media/image86.png"/><Relationship Id="rId42" Type="http://schemas.openxmlformats.org/officeDocument/2006/relationships/image" Target="../media/image87.png"/><Relationship Id="rId43" Type="http://schemas.openxmlformats.org/officeDocument/2006/relationships/image" Target="../media/image88.png"/><Relationship Id="rId44" Type="http://schemas.openxmlformats.org/officeDocument/2006/relationships/image" Target="../media/image89.png"/><Relationship Id="rId45" Type="http://schemas.openxmlformats.org/officeDocument/2006/relationships/image" Target="../media/image21.png"/><Relationship Id="rId46" Type="http://schemas.openxmlformats.org/officeDocument/2006/relationships/image" Target="../media/image90.png"/><Relationship Id="rId47" Type="http://schemas.openxmlformats.org/officeDocument/2006/relationships/image" Target="../media/image91.png"/><Relationship Id="rId48" Type="http://schemas.openxmlformats.org/officeDocument/2006/relationships/image" Target="../media/image92.png"/><Relationship Id="rId49" Type="http://schemas.openxmlformats.org/officeDocument/2006/relationships/image" Target="../media/image9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30" Type="http://schemas.openxmlformats.org/officeDocument/2006/relationships/image" Target="../media/image75.png"/><Relationship Id="rId31" Type="http://schemas.openxmlformats.org/officeDocument/2006/relationships/image" Target="../media/image76.png"/><Relationship Id="rId32" Type="http://schemas.openxmlformats.org/officeDocument/2006/relationships/image" Target="../media/image77.png"/><Relationship Id="rId33" Type="http://schemas.openxmlformats.org/officeDocument/2006/relationships/image" Target="../media/image78.png"/><Relationship Id="rId34" Type="http://schemas.openxmlformats.org/officeDocument/2006/relationships/image" Target="../media/image79.png"/><Relationship Id="rId35" Type="http://schemas.openxmlformats.org/officeDocument/2006/relationships/image" Target="../media/image80.png"/><Relationship Id="rId36" Type="http://schemas.openxmlformats.org/officeDocument/2006/relationships/image" Target="../media/image81.png"/><Relationship Id="rId37" Type="http://schemas.openxmlformats.org/officeDocument/2006/relationships/image" Target="../media/image82.png"/><Relationship Id="rId38" Type="http://schemas.openxmlformats.org/officeDocument/2006/relationships/image" Target="../media/image83.png"/><Relationship Id="rId39" Type="http://schemas.openxmlformats.org/officeDocument/2006/relationships/image" Target="../media/image84.png"/><Relationship Id="rId20" Type="http://schemas.openxmlformats.org/officeDocument/2006/relationships/image" Target="../media/image65.png"/><Relationship Id="rId21" Type="http://schemas.openxmlformats.org/officeDocument/2006/relationships/image" Target="../media/image66.png"/><Relationship Id="rId22" Type="http://schemas.openxmlformats.org/officeDocument/2006/relationships/image" Target="../media/image67.png"/><Relationship Id="rId23" Type="http://schemas.openxmlformats.org/officeDocument/2006/relationships/image" Target="../media/image68.png"/><Relationship Id="rId24" Type="http://schemas.openxmlformats.org/officeDocument/2006/relationships/image" Target="../media/image69.png"/><Relationship Id="rId25" Type="http://schemas.openxmlformats.org/officeDocument/2006/relationships/image" Target="../media/image70.png"/><Relationship Id="rId26" Type="http://schemas.openxmlformats.org/officeDocument/2006/relationships/image" Target="../media/image71.png"/><Relationship Id="rId27" Type="http://schemas.openxmlformats.org/officeDocument/2006/relationships/image" Target="../media/image72.png"/><Relationship Id="rId28" Type="http://schemas.openxmlformats.org/officeDocument/2006/relationships/image" Target="../media/image73.png"/><Relationship Id="rId29" Type="http://schemas.openxmlformats.org/officeDocument/2006/relationships/image" Target="../media/image7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07.png"/><Relationship Id="rId13" Type="http://schemas.openxmlformats.org/officeDocument/2006/relationships/image" Target="../media/image108.png"/><Relationship Id="rId14" Type="http://schemas.openxmlformats.org/officeDocument/2006/relationships/image" Target="../media/image109.png"/><Relationship Id="rId15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0.png"/><Relationship Id="rId4" Type="http://schemas.openxmlformats.org/officeDocument/2006/relationships/image" Target="../media/image19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22.png"/><Relationship Id="rId21" Type="http://schemas.openxmlformats.org/officeDocument/2006/relationships/image" Target="../media/image123.png"/><Relationship Id="rId22" Type="http://schemas.openxmlformats.org/officeDocument/2006/relationships/image" Target="../media/image124.png"/><Relationship Id="rId23" Type="http://schemas.openxmlformats.org/officeDocument/2006/relationships/image" Target="../media/image125.png"/><Relationship Id="rId24" Type="http://schemas.openxmlformats.org/officeDocument/2006/relationships/image" Target="../media/image126.png"/><Relationship Id="rId25" Type="http://schemas.openxmlformats.org/officeDocument/2006/relationships/image" Target="../media/image22.png"/><Relationship Id="rId26" Type="http://schemas.openxmlformats.org/officeDocument/2006/relationships/image" Target="../media/image31.png"/><Relationship Id="rId27" Type="http://schemas.openxmlformats.org/officeDocument/2006/relationships/image" Target="../media/image127.png"/><Relationship Id="rId28" Type="http://schemas.openxmlformats.org/officeDocument/2006/relationships/image" Target="../media/image128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3" Type="http://schemas.openxmlformats.org/officeDocument/2006/relationships/image" Target="../media/image101.png"/><Relationship Id="rId4" Type="http://schemas.openxmlformats.org/officeDocument/2006/relationships/image" Target="../media/image105.png"/><Relationship Id="rId5" Type="http://schemas.openxmlformats.org/officeDocument/2006/relationships/image" Target="../media/image36.png"/><Relationship Id="rId30" Type="http://schemas.openxmlformats.org/officeDocument/2006/relationships/image" Target="../media/image130.png"/><Relationship Id="rId31" Type="http://schemas.openxmlformats.org/officeDocument/2006/relationships/image" Target="../media/image131.png"/><Relationship Id="rId32" Type="http://schemas.openxmlformats.org/officeDocument/2006/relationships/image" Target="../media/image132.png"/><Relationship Id="rId9" Type="http://schemas.openxmlformats.org/officeDocument/2006/relationships/image" Target="../media/image111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10.png"/><Relationship Id="rId33" Type="http://schemas.openxmlformats.org/officeDocument/2006/relationships/image" Target="../media/image133.png"/><Relationship Id="rId34" Type="http://schemas.openxmlformats.org/officeDocument/2006/relationships/image" Target="../media/image134.png"/><Relationship Id="rId35" Type="http://schemas.openxmlformats.org/officeDocument/2006/relationships/image" Target="../media/image135.png"/><Relationship Id="rId36" Type="http://schemas.openxmlformats.org/officeDocument/2006/relationships/image" Target="../media/image136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Relationship Id="rId18" Type="http://schemas.openxmlformats.org/officeDocument/2006/relationships/image" Target="../media/image120.png"/><Relationship Id="rId19" Type="http://schemas.openxmlformats.org/officeDocument/2006/relationships/image" Target="../media/image121.png"/><Relationship Id="rId37" Type="http://schemas.openxmlformats.org/officeDocument/2006/relationships/image" Target="../media/image137.png"/><Relationship Id="rId38" Type="http://schemas.openxmlformats.org/officeDocument/2006/relationships/image" Target="../media/image138.png"/><Relationship Id="rId39" Type="http://schemas.openxmlformats.org/officeDocument/2006/relationships/image" Target="../media/image139.png"/><Relationship Id="rId40" Type="http://schemas.openxmlformats.org/officeDocument/2006/relationships/image" Target="../media/image140.png"/><Relationship Id="rId41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2.png"/><Relationship Id="rId20" Type="http://schemas.openxmlformats.org/officeDocument/2006/relationships/image" Target="../media/image111.png"/><Relationship Id="rId21" Type="http://schemas.openxmlformats.org/officeDocument/2006/relationships/image" Target="../media/image152.png"/><Relationship Id="rId22" Type="http://schemas.openxmlformats.org/officeDocument/2006/relationships/image" Target="../media/image153.png"/><Relationship Id="rId23" Type="http://schemas.openxmlformats.org/officeDocument/2006/relationships/image" Target="../media/image154.png"/><Relationship Id="rId24" Type="http://schemas.openxmlformats.org/officeDocument/2006/relationships/image" Target="../media/image155.png"/><Relationship Id="rId25" Type="http://schemas.openxmlformats.org/officeDocument/2006/relationships/image" Target="../media/image156.png"/><Relationship Id="rId26" Type="http://schemas.openxmlformats.org/officeDocument/2006/relationships/image" Target="../media/image157.png"/><Relationship Id="rId10" Type="http://schemas.openxmlformats.org/officeDocument/2006/relationships/image" Target="../media/image143.png"/><Relationship Id="rId11" Type="http://schemas.openxmlformats.org/officeDocument/2006/relationships/image" Target="../media/image144.png"/><Relationship Id="rId12" Type="http://schemas.openxmlformats.org/officeDocument/2006/relationships/image" Target="../media/image145.png"/><Relationship Id="rId13" Type="http://schemas.openxmlformats.org/officeDocument/2006/relationships/image" Target="../media/image146.png"/><Relationship Id="rId14" Type="http://schemas.openxmlformats.org/officeDocument/2006/relationships/image" Target="../media/image147.png"/><Relationship Id="rId15" Type="http://schemas.openxmlformats.org/officeDocument/2006/relationships/image" Target="../media/image148.png"/><Relationship Id="rId16" Type="http://schemas.openxmlformats.org/officeDocument/2006/relationships/image" Target="../media/image149.png"/><Relationship Id="rId17" Type="http://schemas.openxmlformats.org/officeDocument/2006/relationships/image" Target="../media/image150.png"/><Relationship Id="rId18" Type="http://schemas.openxmlformats.org/officeDocument/2006/relationships/image" Target="../media/image34.png"/><Relationship Id="rId19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32.png"/><Relationship Id="rId8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3.png"/><Relationship Id="rId12" Type="http://schemas.openxmlformats.org/officeDocument/2006/relationships/image" Target="../media/image164.png"/><Relationship Id="rId13" Type="http://schemas.openxmlformats.org/officeDocument/2006/relationships/image" Target="../media/image113.png"/><Relationship Id="rId14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Relationship Id="rId3" Type="http://schemas.openxmlformats.org/officeDocument/2006/relationships/image" Target="../media/image46.png"/><Relationship Id="rId4" Type="http://schemas.openxmlformats.org/officeDocument/2006/relationships/image" Target="../media/image24.png"/><Relationship Id="rId5" Type="http://schemas.openxmlformats.org/officeDocument/2006/relationships/image" Target="../media/image4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Relationship Id="rId9" Type="http://schemas.openxmlformats.org/officeDocument/2006/relationships/image" Target="../media/image161.png"/><Relationship Id="rId10" Type="http://schemas.openxmlformats.org/officeDocument/2006/relationships/image" Target="../media/image16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175.png"/><Relationship Id="rId21" Type="http://schemas.openxmlformats.org/officeDocument/2006/relationships/image" Target="../media/image176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Relationship Id="rId18" Type="http://schemas.openxmlformats.org/officeDocument/2006/relationships/image" Target="../media/image173.png"/><Relationship Id="rId19" Type="http://schemas.openxmlformats.org/officeDocument/2006/relationships/image" Target="../media/image17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Relationship Id="rId3" Type="http://schemas.openxmlformats.org/officeDocument/2006/relationships/image" Target="../media/image39.png"/><Relationship Id="rId4" Type="http://schemas.openxmlformats.org/officeDocument/2006/relationships/image" Target="../media/image20.png"/><Relationship Id="rId5" Type="http://schemas.openxmlformats.org/officeDocument/2006/relationships/image" Target="../media/image45.png"/><Relationship Id="rId6" Type="http://schemas.openxmlformats.org/officeDocument/2006/relationships/image" Target="../media/image35.png"/><Relationship Id="rId7" Type="http://schemas.openxmlformats.org/officeDocument/2006/relationships/image" Target="../media/image28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78069DF6-B043-40DF-84A4-6DD731674C07}"/>
              </a:ext>
            </a:extLst>
          </p:cNvPr>
          <p:cNvSpPr/>
          <p:nvPr/>
        </p:nvSpPr>
        <p:spPr bwMode="gray">
          <a:xfrm>
            <a:off x="1588" y="0"/>
            <a:ext cx="12188825" cy="994050"/>
          </a:xfrm>
          <a:prstGeom prst="rect">
            <a:avLst/>
          </a:prstGeom>
          <a:solidFill>
            <a:schemeClr val="tx2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Flowchart: Process 4">
            <a:extLst>
              <a:ext uri="{FF2B5EF4-FFF2-40B4-BE49-F238E27FC236}">
                <a16:creationId xmlns="" xmlns:a16="http://schemas.microsoft.com/office/drawing/2014/main" id="{4A251502-93FB-4AD5-8765-FE4F02A4BF75}"/>
              </a:ext>
            </a:extLst>
          </p:cNvPr>
          <p:cNvSpPr/>
          <p:nvPr/>
        </p:nvSpPr>
        <p:spPr>
          <a:xfrm>
            <a:off x="1588" y="8096"/>
            <a:ext cx="9930806" cy="7824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7296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lnTo>
                  <a:pt x="7296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="" xmlns:a16="http://schemas.microsoft.com/office/drawing/2014/main" id="{121917E7-09ED-4602-9D47-519D1FBC4BA4}"/>
              </a:ext>
            </a:extLst>
          </p:cNvPr>
          <p:cNvGrpSpPr/>
          <p:nvPr/>
        </p:nvGrpSpPr>
        <p:grpSpPr>
          <a:xfrm>
            <a:off x="264478" y="107965"/>
            <a:ext cx="553974" cy="559055"/>
            <a:chOff x="113538" y="96108"/>
            <a:chExt cx="553974" cy="559055"/>
          </a:xfrm>
        </p:grpSpPr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A307761E-4B82-4C7A-A27E-5681E1CB3C03}"/>
                </a:ext>
              </a:extLst>
            </p:cNvPr>
            <p:cNvSpPr/>
            <p:nvPr userDrawn="1"/>
          </p:nvSpPr>
          <p:spPr bwMode="gray">
            <a:xfrm>
              <a:off x="113538" y="96804"/>
              <a:ext cx="553974" cy="558359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="" xmlns:a16="http://schemas.microsoft.com/office/drawing/2014/main" id="{5B26DDF3-1709-4855-A3CF-011EE4DC805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13" t="11139" r="79412" b="18826"/>
            <a:stretch/>
          </p:blipFill>
          <p:spPr>
            <a:xfrm>
              <a:off x="159488" y="96108"/>
              <a:ext cx="425302" cy="50377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7C7B46-44A8-4545-B15D-7A6006556BD0}"/>
              </a:ext>
            </a:extLst>
          </p:cNvPr>
          <p:cNvSpPr txBox="1"/>
          <p:nvPr/>
        </p:nvSpPr>
        <p:spPr>
          <a:xfrm>
            <a:off x="934650" y="204891"/>
            <a:ext cx="735368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</a:rPr>
              <a:t>Architecture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5C3DD27-2355-4828-ABB9-5120AAE8E2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34" y="91943"/>
            <a:ext cx="2645669" cy="719329"/>
          </a:xfrm>
          <a:prstGeom prst="rect">
            <a:avLst/>
          </a:prstGeom>
        </p:spPr>
      </p:pic>
      <p:pic>
        <p:nvPicPr>
          <p:cNvPr id="63" name="Picture 62" descr="Oracle logo in white on red staging background" title="Oracle red badge logo">
            <a:extLst>
              <a:ext uri="{FF2B5EF4-FFF2-40B4-BE49-F238E27FC236}">
                <a16:creationId xmlns="" xmlns:a16="http://schemas.microsoft.com/office/drawing/2014/main" id="{8A56A3B1-C66D-42F2-AF2B-490A04781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5" y="6263640"/>
            <a:ext cx="1625138" cy="594360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5298848" y="2486125"/>
            <a:ext cx="2629423" cy="283013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CF6B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pSp>
        <p:nvGrpSpPr>
          <p:cNvPr id="32" name="Group 31"/>
          <p:cNvGrpSpPr/>
          <p:nvPr/>
        </p:nvGrpSpPr>
        <p:grpSpPr>
          <a:xfrm>
            <a:off x="5708393" y="2579417"/>
            <a:ext cx="719179" cy="824120"/>
            <a:chOff x="6207226" y="2948235"/>
            <a:chExt cx="719179" cy="824120"/>
          </a:xfrm>
          <a:noFill/>
        </p:grpSpPr>
        <p:pic>
          <p:nvPicPr>
            <p:cNvPr id="33" name="Picture 32" descr="Picture 20"/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0450" y="3086734"/>
              <a:ext cx="685955" cy="68562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" name="Text Box 16" descr="TextBox 98"/>
            <p:cNvSpPr txBox="1">
              <a:spLocks/>
            </p:cNvSpPr>
            <p:nvPr/>
          </p:nvSpPr>
          <p:spPr bwMode="auto">
            <a:xfrm>
              <a:off x="6207226" y="2948235"/>
              <a:ext cx="681277" cy="138499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000" b="1" dirty="0">
                  <a:solidFill>
                    <a:schemeClr val="bg2">
                      <a:lumMod val="10000"/>
                    </a:schemeClr>
                  </a:solidFill>
                  <a:ea typeface="Helvetica" charset="0"/>
                  <a:cs typeface="Helvetica" charset="0"/>
                  <a:sym typeface="Helvetica" charset="0"/>
                </a:rPr>
                <a:t>API Gateway</a:t>
              </a:r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 flipV="1">
            <a:off x="7688110" y="3922966"/>
            <a:ext cx="472036" cy="321634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5521222" y="4113273"/>
            <a:ext cx="1171227" cy="1020562"/>
            <a:chOff x="19474" y="-1"/>
            <a:chExt cx="1221231" cy="1063270"/>
          </a:xfrm>
        </p:grpSpPr>
        <p:sp>
          <p:nvSpPr>
            <p:cNvPr id="49" name="Text Box 57" descr="Rectangle 169"/>
            <p:cNvSpPr txBox="1">
              <a:spLocks/>
            </p:cNvSpPr>
            <p:nvPr/>
          </p:nvSpPr>
          <p:spPr bwMode="auto">
            <a:xfrm>
              <a:off x="19474" y="646415"/>
              <a:ext cx="1221231" cy="4168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08" rIns="45708">
              <a:spAutoFit/>
            </a:bodyPr>
            <a:lstStyle/>
            <a:p>
              <a:pPr algn="ctr"/>
              <a:r>
                <a:rPr lang="en-US" altLang="en-US" sz="1000" b="1" dirty="0" smtClean="0">
                  <a:solidFill>
                    <a:schemeClr val="bg2">
                      <a:lumMod val="10000"/>
                    </a:schemeClr>
                  </a:solidFill>
                  <a:ea typeface="Helvetica" charset="0"/>
                  <a:cs typeface="Helvetica" charset="0"/>
                  <a:sym typeface="Helvetica" charset="0"/>
                </a:rPr>
                <a:t>Storage Cloud Service</a:t>
              </a:r>
              <a:endParaRPr lang="en-US" altLang="en-US" sz="1000" b="1" dirty="0">
                <a:solidFill>
                  <a:schemeClr val="bg2">
                    <a:lumMod val="10000"/>
                  </a:schemeClr>
                </a:solidFill>
                <a:ea typeface="Helvetica" charset="0"/>
                <a:cs typeface="Helvetica" charset="0"/>
                <a:sym typeface="Helvetica" charset="0"/>
              </a:endParaRPr>
            </a:p>
          </p:txBody>
        </p:sp>
        <p:pic>
          <p:nvPicPr>
            <p:cNvPr id="50" name="Picture 49" descr="Picture 170"/>
            <p:cNvPicPr>
              <a:picLocks noChangeAspect="1"/>
            </p:cNvPicPr>
            <p:nvPr/>
          </p:nvPicPr>
          <p:blipFill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83" y="-1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cxnSp>
        <p:nvCxnSpPr>
          <p:cNvPr id="60" name="Straight Arrow Connector 59"/>
          <p:cNvCxnSpPr/>
          <p:nvPr/>
        </p:nvCxnSpPr>
        <p:spPr>
          <a:xfrm>
            <a:off x="6403705" y="3215728"/>
            <a:ext cx="764189" cy="92587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060436" y="3397028"/>
            <a:ext cx="2" cy="7007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152"/>
          <p:cNvGrpSpPr/>
          <p:nvPr/>
        </p:nvGrpSpPr>
        <p:grpSpPr>
          <a:xfrm>
            <a:off x="-137754" y="2891807"/>
            <a:ext cx="2317433" cy="2148825"/>
            <a:chOff x="10177841" y="4114800"/>
            <a:chExt cx="1600200" cy="1483776"/>
          </a:xfrm>
        </p:grpSpPr>
        <p:pic>
          <p:nvPicPr>
            <p:cNvPr id="79" name="Picture 78" descr="DataScience_Tom_President_Colored.png"/>
            <p:cNvPicPr>
              <a:picLocks noChangeAspect="1"/>
            </p:cNvPicPr>
            <p:nvPr/>
          </p:nvPicPr>
          <p:blipFill>
            <a:blip r:embed="rId9" cstate="print"/>
            <a:srcRect l="1235" t="7764" r="57586" b="26793"/>
            <a:stretch>
              <a:fillRect/>
            </a:stretch>
          </p:blipFill>
          <p:spPr>
            <a:xfrm>
              <a:off x="10412628" y="4114800"/>
              <a:ext cx="1193369" cy="1066800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sp>
          <p:nvSpPr>
            <p:cNvPr id="80" name="TextBox 79"/>
            <p:cNvSpPr txBox="1"/>
            <p:nvPr/>
          </p:nvSpPr>
          <p:spPr>
            <a:xfrm>
              <a:off x="10177841" y="5217576"/>
              <a:ext cx="16002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b="1" dirty="0" smtClean="0">
                  <a:cs typeface="MV Boli" panose="02000500030200090000" pitchFamily="2" charset="0"/>
                </a:rPr>
                <a:t>Henry Jacobs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cs typeface="MV Boli" panose="02000500030200090000" pitchFamily="2" charset="0"/>
                </a:rPr>
                <a:t>Credit Union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cs typeface="MV Boli" panose="02000500030200090000" pitchFamily="2" charset="0"/>
                </a:rPr>
                <a:t>Loan Processor</a:t>
              </a:r>
              <a:endParaRPr lang="en-US" sz="1200" dirty="0">
                <a:cs typeface="MV Boli" panose="02000500030200090000" pitchFamily="2" charset="0"/>
              </a:endParaRPr>
            </a:p>
          </p:txBody>
        </p:sp>
      </p:grpSp>
      <p:grpSp>
        <p:nvGrpSpPr>
          <p:cNvPr id="94" name="Group 44"/>
          <p:cNvGrpSpPr/>
          <p:nvPr/>
        </p:nvGrpSpPr>
        <p:grpSpPr>
          <a:xfrm>
            <a:off x="10299993" y="2907649"/>
            <a:ext cx="1680210" cy="2037523"/>
            <a:chOff x="684212" y="1828800"/>
            <a:chExt cx="1680210" cy="2037523"/>
          </a:xfrm>
        </p:grpSpPr>
        <p:pic>
          <p:nvPicPr>
            <p:cNvPr id="95" name="Picture 94" descr="DataScience_Tom_President_Colored.png"/>
            <p:cNvPicPr>
              <a:picLocks noChangeAspect="1"/>
            </p:cNvPicPr>
            <p:nvPr/>
          </p:nvPicPr>
          <p:blipFill>
            <a:blip r:embed="rId10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96" name="TextBox 95"/>
            <p:cNvSpPr txBox="1"/>
            <p:nvPr/>
          </p:nvSpPr>
          <p:spPr>
            <a:xfrm>
              <a:off x="1042735" y="3466213"/>
              <a:ext cx="936155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ea typeface="Calibri"/>
                  <a:cs typeface="MV Boli" pitchFamily="2" charset="0"/>
                  <a:sym typeface="Calibri"/>
                </a:rPr>
                <a:t>Lisa Mitchell</a:t>
              </a:r>
              <a:endParaRPr lang="en-US" sz="1400" b="1" kern="0" dirty="0"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kern="0" dirty="0" smtClean="0">
                  <a:ea typeface="Calibri"/>
                  <a:cs typeface="MV Boli" pitchFamily="2" charset="0"/>
                  <a:sym typeface="Calibri"/>
                </a:rPr>
                <a:t>Auto Dealer</a:t>
              </a:r>
              <a:endParaRPr lang="en-US" sz="1200" kern="0" dirty="0">
                <a:cs typeface="MV Boli" pitchFamily="2" charset="0"/>
                <a:sym typeface="Calibri"/>
              </a:endParaRPr>
            </a:p>
          </p:txBody>
        </p:sp>
      </p:grpSp>
      <p:pic>
        <p:nvPicPr>
          <p:cNvPr id="97" name="Picture 96" descr="Picture 143"/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109" y="3484479"/>
            <a:ext cx="851529" cy="595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8" name="Picture 97" descr="Picture 145"/>
          <p:cNvPicPr>
            <a:picLocks noChangeAspect="1"/>
          </p:cNvPicPr>
          <p:nvPr/>
        </p:nvPicPr>
        <p:blipFill>
          <a:blip r:embed="rId13">
            <a:biLevel thresh="7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080" y="3468688"/>
            <a:ext cx="3794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02" name="Group 121"/>
          <p:cNvGrpSpPr/>
          <p:nvPr/>
        </p:nvGrpSpPr>
        <p:grpSpPr>
          <a:xfrm>
            <a:off x="4038559" y="3393822"/>
            <a:ext cx="990600" cy="990600"/>
            <a:chOff x="7618412" y="1981200"/>
            <a:chExt cx="990600" cy="990600"/>
          </a:xfrm>
        </p:grpSpPr>
        <p:pic>
          <p:nvPicPr>
            <p:cNvPr id="103" name="Picture 16" descr="https://cloud.oracle.com/opc/paas/images/applicationcontainer_w_72.png"/>
            <p:cNvPicPr>
              <a:picLocks noChangeAspect="1" noChangeArrowheads="1"/>
            </p:cNvPicPr>
            <p:nvPr/>
          </p:nvPicPr>
          <p:blipFill>
            <a:blip r:embed="rId15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812" y="1981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04" name="TextBox 103"/>
            <p:cNvSpPr txBox="1"/>
            <p:nvPr/>
          </p:nvSpPr>
          <p:spPr>
            <a:xfrm>
              <a:off x="7618412" y="259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00" b="1" dirty="0">
                  <a:cs typeface="MV Boli" panose="02000500030200090000" pitchFamily="2" charset="0"/>
                </a:rPr>
                <a:t>Application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>
                  <a:cs typeface="MV Boli" panose="02000500030200090000" pitchFamily="2" charset="0"/>
                </a:rPr>
                <a:t>Container Cloud</a:t>
              </a:r>
            </a:p>
            <a:p>
              <a:pPr algn="ctr">
                <a:lnSpc>
                  <a:spcPct val="90000"/>
                </a:lnSpc>
              </a:pPr>
              <a:r>
                <a:rPr lang="en-US" sz="1000" b="1" dirty="0">
                  <a:cs typeface="MV Boli" panose="02000500030200090000" pitchFamily="2" charset="0"/>
                </a:rPr>
                <a:t>Service</a:t>
              </a: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6991654" y="4119788"/>
            <a:ext cx="833949" cy="1010838"/>
            <a:chOff x="3310128" y="4722755"/>
            <a:chExt cx="899606" cy="109042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528945" y="5006914"/>
              <a:ext cx="414274" cy="414274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16609" y="4722755"/>
              <a:ext cx="838947" cy="568319"/>
            </a:xfrm>
            <a:prstGeom prst="rect">
              <a:avLst/>
            </a:prstGeom>
          </p:spPr>
        </p:pic>
        <p:sp>
          <p:nvSpPr>
            <p:cNvPr id="115" name="Rectangle 114"/>
            <p:cNvSpPr/>
            <p:nvPr/>
          </p:nvSpPr>
          <p:spPr>
            <a:xfrm>
              <a:off x="3310128" y="5413067"/>
              <a:ext cx="8996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1000" b="1" dirty="0" smtClean="0">
                  <a:solidFill>
                    <a:schemeClr val="bg2">
                      <a:lumMod val="10000"/>
                    </a:schemeClr>
                  </a:solidFill>
                  <a:ea typeface="Helvetica" charset="0"/>
                  <a:cs typeface="Helvetica" charset="0"/>
                  <a:sym typeface="Helvetica" charset="0"/>
                </a:rPr>
                <a:t>Notification</a:t>
              </a:r>
            </a:p>
            <a:p>
              <a:pPr algn="ctr"/>
              <a:r>
                <a:rPr lang="en-US" altLang="en-US" sz="1000" b="1" dirty="0" smtClean="0">
                  <a:solidFill>
                    <a:schemeClr val="bg2">
                      <a:lumMod val="10000"/>
                    </a:schemeClr>
                  </a:solidFill>
                  <a:ea typeface="Helvetica" charset="0"/>
                  <a:cs typeface="Helvetica" charset="0"/>
                  <a:sym typeface="Helvetica" charset="0"/>
                </a:rPr>
                <a:t>Cloud Service</a:t>
              </a:r>
              <a:endParaRPr lang="en-US" altLang="en-US" sz="1000" b="1" dirty="0">
                <a:solidFill>
                  <a:schemeClr val="bg2">
                    <a:lumMod val="10000"/>
                  </a:schemeClr>
                </a:solidFill>
                <a:ea typeface="Helvetica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123" name="Group 154"/>
          <p:cNvGrpSpPr/>
          <p:nvPr/>
        </p:nvGrpSpPr>
        <p:grpSpPr>
          <a:xfrm>
            <a:off x="5958414" y="1477171"/>
            <a:ext cx="1324573" cy="1007847"/>
            <a:chOff x="1660373" y="595587"/>
            <a:chExt cx="1324573" cy="1007847"/>
          </a:xfrm>
        </p:grpSpPr>
        <p:pic>
          <p:nvPicPr>
            <p:cNvPr id="124" name="Picture 123" descr="mobile_w_72.png"/>
            <p:cNvPicPr>
              <a:picLocks noChangeAspect="1"/>
            </p:cNvPicPr>
            <p:nvPr/>
          </p:nvPicPr>
          <p:blipFill>
            <a:blip r:embed="rId19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79760" y="595587"/>
              <a:ext cx="685800" cy="685800"/>
            </a:xfrm>
            <a:prstGeom prst="rect">
              <a:avLst/>
            </a:prstGeom>
          </p:spPr>
        </p:pic>
        <p:sp>
          <p:nvSpPr>
            <p:cNvPr id="125" name="Rectangle 124"/>
            <p:cNvSpPr/>
            <p:nvPr/>
          </p:nvSpPr>
          <p:spPr>
            <a:xfrm>
              <a:off x="1660373" y="1141769"/>
              <a:ext cx="13245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/>
                <a:t>Oracle Mobile </a:t>
              </a:r>
              <a:r>
                <a:rPr lang="en-US" sz="1200" b="1" smtClean="0"/>
                <a:t>Cloud Enterprise</a:t>
              </a:r>
              <a:endParaRPr lang="en-US" sz="1200" b="1" dirty="0"/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8061385" y="3279940"/>
            <a:ext cx="707940" cy="759863"/>
            <a:chOff x="7744716" y="2240191"/>
            <a:chExt cx="865234" cy="928693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909124" y="2490175"/>
              <a:ext cx="556251" cy="678709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7744716" y="2240191"/>
              <a:ext cx="86523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smtClean="0"/>
                <a:t>iOS</a:t>
              </a:r>
              <a:endParaRPr lang="en-US" sz="1200" b="1" dirty="0"/>
            </a:p>
          </p:txBody>
        </p:sp>
      </p:grpSp>
      <p:cxnSp>
        <p:nvCxnSpPr>
          <p:cNvPr id="133" name="Straight Arrow Connector 132"/>
          <p:cNvCxnSpPr/>
          <p:nvPr/>
        </p:nvCxnSpPr>
        <p:spPr>
          <a:xfrm>
            <a:off x="6451439" y="3088647"/>
            <a:ext cx="1708707" cy="6297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V="1">
            <a:off x="4829635" y="3088647"/>
            <a:ext cx="870020" cy="45276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3530600" y="3733940"/>
            <a:ext cx="628406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>
            <a:off x="1965229" y="3762141"/>
            <a:ext cx="628406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18191" y="3798698"/>
            <a:ext cx="628406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8651033" y="3798698"/>
            <a:ext cx="53179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1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FFFFFF"/>
                </a:solidFill>
              </a:rPr>
              <a:t>Confidential – Oracle Internal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 Box 1" descr="Rectangle 83"/>
          <p:cNvSpPr txBox="1">
            <a:spLocks/>
          </p:cNvSpPr>
          <p:nvPr/>
        </p:nvSpPr>
        <p:spPr bwMode="auto">
          <a:xfrm>
            <a:off x="158750" y="2943225"/>
            <a:ext cx="75819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IaaS Cloud Elements</a:t>
            </a:r>
          </a:p>
        </p:txBody>
      </p:sp>
      <p:sp>
        <p:nvSpPr>
          <p:cNvPr id="5" name="Text Box 2" descr="Rectangle 84"/>
          <p:cNvSpPr txBox="1">
            <a:spLocks/>
          </p:cNvSpPr>
          <p:nvPr/>
        </p:nvSpPr>
        <p:spPr bwMode="auto">
          <a:xfrm>
            <a:off x="152400" y="150813"/>
            <a:ext cx="75819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Bare Metal Cloud Elements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584700" y="1054100"/>
            <a:ext cx="1220788" cy="1330325"/>
            <a:chOff x="0" y="0"/>
            <a:chExt cx="1221231" cy="1330017"/>
          </a:xfrm>
        </p:grpSpPr>
        <p:sp>
          <p:nvSpPr>
            <p:cNvPr id="7" name="Text Box 4" descr="Rectangle 86"/>
            <p:cNvSpPr txBox="1">
              <a:spLocks/>
            </p:cNvSpPr>
            <p:nvPr/>
          </p:nvSpPr>
          <p:spPr bwMode="auto">
            <a:xfrm>
              <a:off x="0" y="705175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Database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8" name="Picture 7" descr="Picture 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643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490075" y="1063625"/>
            <a:ext cx="1220788" cy="1163638"/>
            <a:chOff x="0" y="0"/>
            <a:chExt cx="1221231" cy="1164604"/>
          </a:xfrm>
        </p:grpSpPr>
        <p:sp>
          <p:nvSpPr>
            <p:cNvPr id="10" name="Text Box 7" descr="Rectangle 89"/>
            <p:cNvSpPr txBox="1">
              <a:spLocks/>
            </p:cNvSpPr>
            <p:nvPr/>
          </p:nvSpPr>
          <p:spPr bwMode="auto">
            <a:xfrm>
              <a:off x="0" y="717563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BMCSVCN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1" name="Picture 10" descr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11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3494088" y="1068388"/>
            <a:ext cx="1220787" cy="1265237"/>
            <a:chOff x="0" y="0"/>
            <a:chExt cx="1221231" cy="1264366"/>
          </a:xfrm>
        </p:grpSpPr>
        <p:sp>
          <p:nvSpPr>
            <p:cNvPr id="13" name="Text Box 10" descr="Rectangle 92"/>
            <p:cNvSpPr txBox="1">
              <a:spLocks/>
            </p:cNvSpPr>
            <p:nvPr/>
          </p:nvSpPr>
          <p:spPr bwMode="auto">
            <a:xfrm>
              <a:off x="0" y="639525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Containers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4" name="Picture 13" descr="Picture 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147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8289925" y="1068388"/>
            <a:ext cx="1220788" cy="1255712"/>
            <a:chOff x="0" y="0"/>
            <a:chExt cx="1221231" cy="1255146"/>
          </a:xfrm>
        </p:grpSpPr>
        <p:sp>
          <p:nvSpPr>
            <p:cNvPr id="16" name="Text Box 13" descr="Rectangle 95"/>
            <p:cNvSpPr txBox="1">
              <a:spLocks/>
            </p:cNvSpPr>
            <p:nvPr/>
          </p:nvSpPr>
          <p:spPr bwMode="auto">
            <a:xfrm>
              <a:off x="0" y="630305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Object Storage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7" name="Picture 16" descr="Picture 9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8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152400" y="1044575"/>
            <a:ext cx="1220788" cy="1214438"/>
            <a:chOff x="0" y="0"/>
            <a:chExt cx="1221231" cy="1213993"/>
          </a:xfrm>
        </p:grpSpPr>
        <p:pic>
          <p:nvPicPr>
            <p:cNvPr id="19" name="Picture 18" descr="Picture 9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3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" name="Text Box 17" descr="Rectangle 99"/>
            <p:cNvSpPr txBox="1">
              <a:spLocks/>
            </p:cNvSpPr>
            <p:nvPr/>
          </p:nvSpPr>
          <p:spPr bwMode="auto">
            <a:xfrm>
              <a:off x="0" y="589152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Bare Metal Compute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2355850" y="1074738"/>
            <a:ext cx="1222375" cy="1247775"/>
            <a:chOff x="0" y="0"/>
            <a:chExt cx="1221231" cy="1247767"/>
          </a:xfrm>
        </p:grpSpPr>
        <p:sp>
          <p:nvSpPr>
            <p:cNvPr id="22" name="Text Box 19" descr="Rectangle 101"/>
            <p:cNvSpPr txBox="1">
              <a:spLocks/>
            </p:cNvSpPr>
            <p:nvPr/>
          </p:nvSpPr>
          <p:spPr bwMode="auto">
            <a:xfrm>
              <a:off x="0" y="622926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Block Volume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23" name="Picture 22" descr="Picture 10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82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295400" y="1073150"/>
            <a:ext cx="1220788" cy="1022350"/>
            <a:chOff x="0" y="0"/>
            <a:chExt cx="1221231" cy="1021832"/>
          </a:xfrm>
        </p:grpSpPr>
        <p:sp>
          <p:nvSpPr>
            <p:cNvPr id="25" name="Text Box 22" descr="Rectangle 104"/>
            <p:cNvSpPr txBox="1">
              <a:spLocks/>
            </p:cNvSpPr>
            <p:nvPr/>
          </p:nvSpPr>
          <p:spPr bwMode="auto">
            <a:xfrm>
              <a:off x="0" y="574791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Audit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26" name="Picture 25" descr="Picture 10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5797550" y="1057275"/>
            <a:ext cx="1220788" cy="1028700"/>
            <a:chOff x="0" y="0"/>
            <a:chExt cx="1221231" cy="1028294"/>
          </a:xfrm>
        </p:grpSpPr>
        <p:sp>
          <p:nvSpPr>
            <p:cNvPr id="28" name="Text Box 25" descr="Rectangle 107"/>
            <p:cNvSpPr txBox="1">
              <a:spLocks/>
            </p:cNvSpPr>
            <p:nvPr/>
          </p:nvSpPr>
          <p:spPr bwMode="auto">
            <a:xfrm>
              <a:off x="0" y="581253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BMCSIAM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29" name="Picture 28" descr="Picture 10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41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0585450" y="1065213"/>
            <a:ext cx="1220788" cy="1108075"/>
            <a:chOff x="0" y="0"/>
            <a:chExt cx="1221231" cy="1107760"/>
          </a:xfrm>
        </p:grpSpPr>
        <p:sp>
          <p:nvSpPr>
            <p:cNvPr id="31" name="Text Box 28" descr="Rectangle 110"/>
            <p:cNvSpPr txBox="1">
              <a:spLocks/>
            </p:cNvSpPr>
            <p:nvPr/>
          </p:nvSpPr>
          <p:spPr bwMode="auto">
            <a:xfrm>
              <a:off x="0" y="66071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BMCSVM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2" name="Picture 31" descr="Picture 1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22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4837113" y="3694113"/>
            <a:ext cx="1220787" cy="1081087"/>
            <a:chOff x="0" y="0"/>
            <a:chExt cx="1221231" cy="1079674"/>
          </a:xfrm>
        </p:grpSpPr>
        <p:sp>
          <p:nvSpPr>
            <p:cNvPr id="34" name="Text Box 31" descr="Rectangle 113"/>
            <p:cNvSpPr txBox="1">
              <a:spLocks/>
            </p:cNvSpPr>
            <p:nvPr/>
          </p:nvSpPr>
          <p:spPr bwMode="auto">
            <a:xfrm>
              <a:off x="0" y="632633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Exadata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5" name="Picture 34" descr="Picture 1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3692525" y="3708400"/>
            <a:ext cx="1144588" cy="860425"/>
            <a:chOff x="0" y="0"/>
            <a:chExt cx="1143297" cy="859791"/>
          </a:xfrm>
        </p:grpSpPr>
        <p:pic>
          <p:nvPicPr>
            <p:cNvPr id="37" name="Picture 36" descr="Picture 11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8" name="Text Box 35" descr="Rectangle 117"/>
            <p:cNvSpPr txBox="1">
              <a:spLocks/>
            </p:cNvSpPr>
            <p:nvPr/>
          </p:nvSpPr>
          <p:spPr bwMode="auto">
            <a:xfrm>
              <a:off x="0" y="590550"/>
              <a:ext cx="1143297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Compute</a:t>
              </a:r>
            </a:p>
          </p:txBody>
        </p:sp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1568450" y="3708400"/>
            <a:ext cx="765175" cy="1055688"/>
            <a:chOff x="0" y="0"/>
            <a:chExt cx="764783" cy="1056641"/>
          </a:xfrm>
        </p:grpSpPr>
        <p:pic>
          <p:nvPicPr>
            <p:cNvPr id="40" name="Picture 39" descr="Picture 1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1" name="Text Box 38" descr="Rectangle 120"/>
            <p:cNvSpPr txBox="1">
              <a:spLocks/>
            </p:cNvSpPr>
            <p:nvPr/>
          </p:nvSpPr>
          <p:spPr bwMode="auto">
            <a:xfrm>
              <a:off x="292" y="609600"/>
              <a:ext cx="764491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BigData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Compute</a:t>
              </a:r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455863" y="3689350"/>
            <a:ext cx="1143000" cy="1074738"/>
            <a:chOff x="0" y="0"/>
            <a:chExt cx="1143297" cy="1075691"/>
          </a:xfrm>
        </p:grpSpPr>
        <p:pic>
          <p:nvPicPr>
            <p:cNvPr id="43" name="Picture 42" descr="Picture 12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" name="Text Box 41" descr="Rectangle 123"/>
            <p:cNvSpPr txBox="1">
              <a:spLocks/>
            </p:cNvSpPr>
            <p:nvPr/>
          </p:nvSpPr>
          <p:spPr bwMode="auto">
            <a:xfrm>
              <a:off x="0" y="628650"/>
              <a:ext cx="1143297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Big Data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8074025" y="3698875"/>
            <a:ext cx="1144588" cy="919163"/>
            <a:chOff x="0" y="0"/>
            <a:chExt cx="1143297" cy="919489"/>
          </a:xfrm>
        </p:grpSpPr>
        <p:pic>
          <p:nvPicPr>
            <p:cNvPr id="46" name="Picture 45" descr="Picture 1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7" name="Text Box 44" descr="Rectangle 126"/>
            <p:cNvSpPr txBox="1">
              <a:spLocks/>
            </p:cNvSpPr>
            <p:nvPr/>
          </p:nvSpPr>
          <p:spPr bwMode="auto">
            <a:xfrm>
              <a:off x="0" y="650248"/>
              <a:ext cx="1143297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Storage</a:t>
              </a:r>
            </a:p>
          </p:txBody>
        </p: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073775" y="3708400"/>
            <a:ext cx="1144588" cy="866775"/>
            <a:chOff x="0" y="0"/>
            <a:chExt cx="1143297" cy="867454"/>
          </a:xfrm>
        </p:grpSpPr>
        <p:pic>
          <p:nvPicPr>
            <p:cNvPr id="49" name="Picture 48" descr="Picture 12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" name="Text Box 47" descr="Rectangle 159"/>
            <p:cNvSpPr txBox="1">
              <a:spLocks/>
            </p:cNvSpPr>
            <p:nvPr/>
          </p:nvSpPr>
          <p:spPr bwMode="auto">
            <a:xfrm>
              <a:off x="0" y="598213"/>
              <a:ext cx="1143297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Network</a:t>
              </a:r>
            </a:p>
          </p:txBody>
        </p: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7007225" y="1065213"/>
            <a:ext cx="1220788" cy="1276350"/>
            <a:chOff x="0" y="0"/>
            <a:chExt cx="1221231" cy="1277337"/>
          </a:xfrm>
        </p:grpSpPr>
        <p:sp>
          <p:nvSpPr>
            <p:cNvPr id="52" name="Text Box 49" descr="Rectangle 161"/>
            <p:cNvSpPr txBox="1">
              <a:spLocks/>
            </p:cNvSpPr>
            <p:nvPr/>
          </p:nvSpPr>
          <p:spPr bwMode="auto">
            <a:xfrm>
              <a:off x="0" y="652496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Load Balancing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3" name="Picture 52" descr="Picture 16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5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152400" y="3692525"/>
            <a:ext cx="1220788" cy="1243013"/>
            <a:chOff x="0" y="0"/>
            <a:chExt cx="1221231" cy="1242568"/>
          </a:xfrm>
        </p:grpSpPr>
        <p:pic>
          <p:nvPicPr>
            <p:cNvPr id="55" name="Picture 54" descr="Picture 16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43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6" name="Text Box 53" descr="Rectangle 165"/>
            <p:cNvSpPr txBox="1">
              <a:spLocks/>
            </p:cNvSpPr>
            <p:nvPr/>
          </p:nvSpPr>
          <p:spPr bwMode="auto">
            <a:xfrm>
              <a:off x="0" y="617727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Bare Metal Compute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sp>
        <p:nvSpPr>
          <p:cNvPr id="57" name="Line 54" descr="Straight Connector 166"/>
          <p:cNvSpPr>
            <a:spLocks noChangeShapeType="1"/>
          </p:cNvSpPr>
          <p:nvPr/>
        </p:nvSpPr>
        <p:spPr bwMode="auto">
          <a:xfrm flipV="1">
            <a:off x="4429125" y="541338"/>
            <a:ext cx="7361238" cy="58737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sp>
        <p:nvSpPr>
          <p:cNvPr id="58" name="Line 55" descr="Straight Connector 167"/>
          <p:cNvSpPr>
            <a:spLocks noChangeShapeType="1"/>
          </p:cNvSpPr>
          <p:nvPr/>
        </p:nvSpPr>
        <p:spPr bwMode="auto">
          <a:xfrm flipV="1">
            <a:off x="3427413" y="3362325"/>
            <a:ext cx="8393112" cy="19050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9109075" y="3697288"/>
            <a:ext cx="1220788" cy="1255712"/>
            <a:chOff x="0" y="0"/>
            <a:chExt cx="1221231" cy="1255146"/>
          </a:xfrm>
        </p:grpSpPr>
        <p:sp>
          <p:nvSpPr>
            <p:cNvPr id="60" name="Text Box 57" descr="Rectangle 169"/>
            <p:cNvSpPr txBox="1">
              <a:spLocks/>
            </p:cNvSpPr>
            <p:nvPr/>
          </p:nvSpPr>
          <p:spPr bwMode="auto">
            <a:xfrm>
              <a:off x="0" y="630305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Object Storage</a:t>
              </a:r>
            </a:p>
            <a:p>
              <a:pPr algn="ctr"/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61" name="Picture 60" descr="Picture 17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38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62" name="Picture 61" descr="Picture 17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50" y="3695700"/>
            <a:ext cx="715963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3" name="Text Box 60" descr="Rectangle 172"/>
          <p:cNvSpPr txBox="1">
            <a:spLocks/>
          </p:cNvSpPr>
          <p:nvPr/>
        </p:nvSpPr>
        <p:spPr bwMode="auto">
          <a:xfrm>
            <a:off x="7083425" y="4306888"/>
            <a:ext cx="1144588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pPr algn="ctr"/>
            <a:r>
              <a:rPr lang="en-US" altLang="en-US" sz="1200" b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  <a:sym typeface="Helvetica" charset="0"/>
              </a:rPr>
              <a:t>Ravello</a:t>
            </a:r>
          </a:p>
        </p:txBody>
      </p:sp>
    </p:spTree>
    <p:extLst>
      <p:ext uri="{BB962C8B-B14F-4D97-AF65-F5344CB8AC3E}">
        <p14:creationId xmlns:p14="http://schemas.microsoft.com/office/powerpoint/2010/main" val="169012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FFFFFF"/>
                </a:solidFill>
              </a:rPr>
              <a:t>Confidential – Oracle Internal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 Box 1" descr="Rectangle 62"/>
          <p:cNvSpPr txBox="1">
            <a:spLocks/>
          </p:cNvSpPr>
          <p:nvPr/>
        </p:nvSpPr>
        <p:spPr bwMode="auto">
          <a:xfrm>
            <a:off x="215900" y="219075"/>
            <a:ext cx="75819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Additional Development Elements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149225" y="788988"/>
            <a:ext cx="674688" cy="955675"/>
            <a:chOff x="0" y="0"/>
            <a:chExt cx="673253" cy="955041"/>
          </a:xfrm>
        </p:grpSpPr>
        <p:pic>
          <p:nvPicPr>
            <p:cNvPr id="6" name="Picture 5" descr="Picture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73253" cy="692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" name="Text Box 4" descr="Rectangle 65"/>
            <p:cNvSpPr txBox="1">
              <a:spLocks/>
            </p:cNvSpPr>
            <p:nvPr/>
          </p:nvSpPr>
          <p:spPr bwMode="auto">
            <a:xfrm>
              <a:off x="83995" y="685800"/>
              <a:ext cx="510516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Linux</a:t>
              </a: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49225" y="2112963"/>
            <a:ext cx="838200" cy="801687"/>
            <a:chOff x="0" y="0"/>
            <a:chExt cx="838200" cy="802641"/>
          </a:xfrm>
        </p:grpSpPr>
        <p:pic>
          <p:nvPicPr>
            <p:cNvPr id="9" name="Picture 8" descr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38200" cy="541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" name="Text Box 7" descr="Rectangle 68"/>
            <p:cNvSpPr txBox="1">
              <a:spLocks/>
            </p:cNvSpPr>
            <p:nvPr/>
          </p:nvSpPr>
          <p:spPr bwMode="auto">
            <a:xfrm>
              <a:off x="57809" y="533400"/>
              <a:ext cx="620872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Docker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098550" y="788988"/>
            <a:ext cx="838200" cy="982662"/>
            <a:chOff x="0" y="0"/>
            <a:chExt cx="838200" cy="982841"/>
          </a:xfrm>
        </p:grpSpPr>
        <p:sp>
          <p:nvSpPr>
            <p:cNvPr id="12" name="Text Box 9" descr="Rectangle 70"/>
            <p:cNvSpPr txBox="1">
              <a:spLocks/>
            </p:cNvSpPr>
            <p:nvPr/>
          </p:nvSpPr>
          <p:spPr bwMode="auto">
            <a:xfrm>
              <a:off x="4336" y="713600"/>
              <a:ext cx="829529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WebLogic</a:t>
              </a: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0" y="0"/>
              <a:ext cx="838200" cy="690902"/>
              <a:chOff x="0" y="0"/>
              <a:chExt cx="838200" cy="690902"/>
            </a:xfrm>
          </p:grpSpPr>
          <p:grpSp>
            <p:nvGrpSpPr>
              <p:cNvPr id="14" name="Group 13"/>
              <p:cNvGrpSpPr>
                <a:grpSpLocks/>
              </p:cNvGrpSpPr>
              <p:nvPr/>
            </p:nvGrpSpPr>
            <p:grpSpPr bwMode="auto">
              <a:xfrm>
                <a:off x="0" y="0"/>
                <a:ext cx="838200" cy="690902"/>
                <a:chOff x="0" y="0"/>
                <a:chExt cx="838200" cy="690902"/>
              </a:xfrm>
            </p:grpSpPr>
            <p:pic>
              <p:nvPicPr>
                <p:cNvPr id="18" name="Picture 12" descr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38200" cy="6909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" name="Picture 13" descr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38200" cy="6909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" name="Group 14"/>
              <p:cNvGrpSpPr>
                <a:grpSpLocks/>
              </p:cNvGrpSpPr>
              <p:nvPr/>
            </p:nvGrpSpPr>
            <p:grpSpPr bwMode="auto">
              <a:xfrm>
                <a:off x="0" y="0"/>
                <a:ext cx="838200" cy="690902"/>
                <a:chOff x="0" y="0"/>
                <a:chExt cx="838200" cy="690902"/>
              </a:xfrm>
            </p:grpSpPr>
            <p:pic>
              <p:nvPicPr>
                <p:cNvPr id="16" name="Picture 15" descr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38200" cy="6909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16" descr="Picture 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838200" cy="69090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2212975" y="865188"/>
            <a:ext cx="534988" cy="906462"/>
            <a:chOff x="0" y="0"/>
            <a:chExt cx="535577" cy="906642"/>
          </a:xfrm>
        </p:grpSpPr>
        <p:pic>
          <p:nvPicPr>
            <p:cNvPr id="21" name="Picture 20" descr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3" t="14583" r="14583" b="12500"/>
            <a:stretch>
              <a:fillRect/>
            </a:stretch>
          </p:blipFill>
          <p:spPr bwMode="auto">
            <a:xfrm>
              <a:off x="0" y="0"/>
              <a:ext cx="535577" cy="551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Text Box 19" descr="Rectangle 80"/>
            <p:cNvSpPr txBox="1">
              <a:spLocks/>
            </p:cNvSpPr>
            <p:nvPr/>
          </p:nvSpPr>
          <p:spPr bwMode="auto">
            <a:xfrm>
              <a:off x="88582" y="637401"/>
              <a:ext cx="358413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12c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1439863" y="2112963"/>
            <a:ext cx="484187" cy="801687"/>
            <a:chOff x="-24362" y="0"/>
            <a:chExt cx="485142" cy="802641"/>
          </a:xfrm>
        </p:grpSpPr>
        <p:pic>
          <p:nvPicPr>
            <p:cNvPr id="24" name="Picture 23" descr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6" t="14583" r="20833" b="16666"/>
            <a:stretch>
              <a:fillRect/>
            </a:stretch>
          </p:blipFill>
          <p:spPr bwMode="auto">
            <a:xfrm>
              <a:off x="0" y="0"/>
              <a:ext cx="436418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" name="Text Box 22" descr="Rectangle 130"/>
            <p:cNvSpPr txBox="1">
              <a:spLocks/>
            </p:cNvSpPr>
            <p:nvPr/>
          </p:nvSpPr>
          <p:spPr bwMode="auto">
            <a:xfrm>
              <a:off x="-24362" y="533400"/>
              <a:ext cx="485141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Code</a:t>
              </a: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3024188" y="838200"/>
            <a:ext cx="990600" cy="685800"/>
            <a:chOff x="0" y="0"/>
            <a:chExt cx="990600" cy="685800"/>
          </a:xfrm>
        </p:grpSpPr>
        <p:pic>
          <p:nvPicPr>
            <p:cNvPr id="27" name="Picture 26" descr="Picture 1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8" name="Picture 27" descr="Picture 13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906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29" name="Picture 28" descr="Picture 1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413" y="2160588"/>
            <a:ext cx="68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" name="Picture 29" descr="Picture 1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3429000"/>
            <a:ext cx="722313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" name="Picture 30" descr="Picture 1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3352800"/>
            <a:ext cx="4841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" name="Picture 31" descr="Picture 1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3352800"/>
            <a:ext cx="105092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3" name="Picture 32" descr="Picture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4495800"/>
            <a:ext cx="5476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4" name="Picture 33" descr="Picture 1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352800"/>
            <a:ext cx="1049337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5" name="Picture 34" descr="Picture 1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25" y="3429000"/>
            <a:ext cx="5619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6" name="Picture 35" descr="Picture 1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3352800"/>
            <a:ext cx="104933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7" name="Picture 36" descr="Picture 14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925" y="3352800"/>
            <a:ext cx="6778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8" name="Picture 37" descr="Picture 1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863" y="3352800"/>
            <a:ext cx="981075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9" name="Picture 38" descr="Picture 14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8363" y="2008188"/>
            <a:ext cx="696912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0" name="Picture 39" descr="Picture 14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4343400"/>
            <a:ext cx="37941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1" name="Picture 40" descr="Picture 14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225" y="4419600"/>
            <a:ext cx="64928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2" name="Picture 41" descr="Picture 14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3429000"/>
            <a:ext cx="8016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3" name="Picture 42" descr="Picture 1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838200"/>
            <a:ext cx="14478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4" name="Picture 43" descr="Picture 14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3" y="3429000"/>
            <a:ext cx="10795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5976938" y="914400"/>
            <a:ext cx="1204912" cy="830263"/>
            <a:chOff x="-85279" y="0"/>
            <a:chExt cx="1204874" cy="830442"/>
          </a:xfrm>
        </p:grpSpPr>
        <p:pic>
          <p:nvPicPr>
            <p:cNvPr id="46" name="Picture 45" descr="Picture 151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57" y="0"/>
              <a:ext cx="457201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7" name="Text Box 44" descr="Rectangle 152"/>
            <p:cNvSpPr txBox="1">
              <a:spLocks/>
            </p:cNvSpPr>
            <p:nvPr/>
          </p:nvSpPr>
          <p:spPr bwMode="auto">
            <a:xfrm>
              <a:off x="-85279" y="561201"/>
              <a:ext cx="1204874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Source Control</a:t>
              </a:r>
            </a:p>
          </p:txBody>
        </p:sp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7419975" y="838200"/>
            <a:ext cx="533400" cy="877888"/>
            <a:chOff x="0" y="0"/>
            <a:chExt cx="533400" cy="878841"/>
          </a:xfrm>
        </p:grpSpPr>
        <p:pic>
          <p:nvPicPr>
            <p:cNvPr id="49" name="Picture 48" descr="Picture 154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340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" name="Text Box 47" descr="Rectangle 155"/>
            <p:cNvSpPr txBox="1">
              <a:spLocks/>
            </p:cNvSpPr>
            <p:nvPr/>
          </p:nvSpPr>
          <p:spPr bwMode="auto">
            <a:xfrm>
              <a:off x="41021" y="609600"/>
              <a:ext cx="451358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JIRA</a:t>
              </a:r>
            </a:p>
          </p:txBody>
        </p: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9239250" y="838200"/>
            <a:ext cx="655638" cy="906463"/>
            <a:chOff x="-38659" y="0"/>
            <a:chExt cx="654359" cy="906642"/>
          </a:xfrm>
        </p:grpSpPr>
        <p:pic>
          <p:nvPicPr>
            <p:cNvPr id="52" name="Picture 51" descr="Picture 15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20" y="0"/>
              <a:ext cx="533401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3" name="Text Box 50" descr="Rectangle 158"/>
            <p:cNvSpPr txBox="1">
              <a:spLocks/>
            </p:cNvSpPr>
            <p:nvPr/>
          </p:nvSpPr>
          <p:spPr bwMode="auto">
            <a:xfrm>
              <a:off x="-38659" y="637401"/>
              <a:ext cx="654359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GITHub</a:t>
              </a:r>
            </a:p>
          </p:txBody>
        </p:sp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8220075" y="838200"/>
            <a:ext cx="747713" cy="906463"/>
            <a:chOff x="-55179" y="0"/>
            <a:chExt cx="748046" cy="906642"/>
          </a:xfrm>
        </p:grpSpPr>
        <p:pic>
          <p:nvPicPr>
            <p:cNvPr id="55" name="Picture 54" descr="Picture 174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4" y="0"/>
              <a:ext cx="533401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6" name="Text Box 53" descr="Rectangle 175"/>
            <p:cNvSpPr txBox="1">
              <a:spLocks/>
            </p:cNvSpPr>
            <p:nvPr/>
          </p:nvSpPr>
          <p:spPr bwMode="auto">
            <a:xfrm>
              <a:off x="-55179" y="637401"/>
              <a:ext cx="748046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Brackets</a:t>
              </a:r>
            </a:p>
          </p:txBody>
        </p:sp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359025" y="2084388"/>
            <a:ext cx="1036638" cy="803275"/>
            <a:chOff x="-60090" y="0"/>
            <a:chExt cx="1036028" cy="802641"/>
          </a:xfrm>
        </p:grpSpPr>
        <p:sp>
          <p:nvSpPr>
            <p:cNvPr id="58" name="Text Box 55" descr="Rectangle 177"/>
            <p:cNvSpPr txBox="1">
              <a:spLocks/>
            </p:cNvSpPr>
            <p:nvPr/>
          </p:nvSpPr>
          <p:spPr bwMode="auto">
            <a:xfrm>
              <a:off x="-60090" y="533400"/>
              <a:ext cx="1036028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Microservice</a:t>
              </a:r>
            </a:p>
          </p:txBody>
        </p:sp>
        <p:grpSp>
          <p:nvGrpSpPr>
            <p:cNvPr id="59" name="Group 58"/>
            <p:cNvGrpSpPr>
              <a:grpSpLocks/>
            </p:cNvGrpSpPr>
            <p:nvPr/>
          </p:nvGrpSpPr>
          <p:grpSpPr bwMode="auto">
            <a:xfrm>
              <a:off x="205403" y="0"/>
              <a:ext cx="533401" cy="533400"/>
              <a:chOff x="0" y="0"/>
              <a:chExt cx="533400" cy="533400"/>
            </a:xfrm>
          </p:grpSpPr>
          <p:pic>
            <p:nvPicPr>
              <p:cNvPr id="60" name="Picture 59" descr="Picture 179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33400" cy="53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60" descr="Picture 180"/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533400" cy="533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4856163" y="2084388"/>
            <a:ext cx="858837" cy="803275"/>
            <a:chOff x="-67606" y="0"/>
            <a:chExt cx="858179" cy="802641"/>
          </a:xfrm>
        </p:grpSpPr>
        <p:pic>
          <p:nvPicPr>
            <p:cNvPr id="63" name="Picture 62" descr="Picture 18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684" y="0"/>
              <a:ext cx="407600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4" name="Text Box 61" descr="Rectangle 183"/>
            <p:cNvSpPr txBox="1">
              <a:spLocks/>
            </p:cNvSpPr>
            <p:nvPr/>
          </p:nvSpPr>
          <p:spPr bwMode="auto">
            <a:xfrm>
              <a:off x="-67606" y="533400"/>
              <a:ext cx="858179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Javascript</a:t>
              </a:r>
            </a:p>
          </p:txBody>
        </p:sp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3810000" y="2084388"/>
            <a:ext cx="638175" cy="803275"/>
            <a:chOff x="-50015" y="0"/>
            <a:chExt cx="637838" cy="802639"/>
          </a:xfrm>
        </p:grpSpPr>
        <p:pic>
          <p:nvPicPr>
            <p:cNvPr id="66" name="Picture 65" descr="Picture 185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7809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7" name="Text Box 64" descr="Rectangle 186"/>
            <p:cNvSpPr txBox="1">
              <a:spLocks/>
            </p:cNvSpPr>
            <p:nvPr/>
          </p:nvSpPr>
          <p:spPr bwMode="auto">
            <a:xfrm>
              <a:off x="-50015" y="533398"/>
              <a:ext cx="637838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Eclipse</a:t>
              </a:r>
            </a:p>
          </p:txBody>
        </p:sp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7285038" y="2084388"/>
            <a:ext cx="909637" cy="803275"/>
            <a:chOff x="0" y="0"/>
            <a:chExt cx="909772" cy="802641"/>
          </a:xfrm>
        </p:grpSpPr>
        <p:pic>
          <p:nvPicPr>
            <p:cNvPr id="69" name="Picture 68" descr="Picture 188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09772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0" name="Text Box 67" descr="Rectangle 189"/>
            <p:cNvSpPr txBox="1">
              <a:spLocks/>
            </p:cNvSpPr>
            <p:nvPr/>
          </p:nvSpPr>
          <p:spPr bwMode="auto">
            <a:xfrm>
              <a:off x="148765" y="533400"/>
              <a:ext cx="612240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Deploy</a:t>
              </a:r>
            </a:p>
          </p:txBody>
        </p: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6130925" y="2084388"/>
            <a:ext cx="715963" cy="803275"/>
            <a:chOff x="0" y="0"/>
            <a:chExt cx="715819" cy="802641"/>
          </a:xfrm>
        </p:grpSpPr>
        <p:pic>
          <p:nvPicPr>
            <p:cNvPr id="72" name="Picture 71" descr="Picture 19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15819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Text Box 70" descr="Rectangle 192"/>
            <p:cNvSpPr txBox="1">
              <a:spLocks/>
            </p:cNvSpPr>
            <p:nvPr/>
          </p:nvSpPr>
          <p:spPr bwMode="auto">
            <a:xfrm>
              <a:off x="85722" y="533400"/>
              <a:ext cx="544374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Sprint</a:t>
              </a: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10183813" y="838200"/>
            <a:ext cx="654050" cy="877888"/>
            <a:chOff x="-34603" y="0"/>
            <a:chExt cx="654582" cy="878841"/>
          </a:xfrm>
        </p:grpSpPr>
        <p:pic>
          <p:nvPicPr>
            <p:cNvPr id="75" name="Picture 74" descr="Picture 194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88" y="0"/>
              <a:ext cx="532599" cy="609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6" name="Text Box 73" descr="Rectangle 195"/>
            <p:cNvSpPr txBox="1">
              <a:spLocks/>
            </p:cNvSpPr>
            <p:nvPr/>
          </p:nvSpPr>
          <p:spPr bwMode="auto">
            <a:xfrm>
              <a:off x="-34603" y="609600"/>
              <a:ext cx="654582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Node.js</a:t>
              </a:r>
            </a:p>
          </p:txBody>
        </p:sp>
      </p:grpSp>
      <p:grpSp>
        <p:nvGrpSpPr>
          <p:cNvPr id="77" name="Group 76"/>
          <p:cNvGrpSpPr>
            <a:grpSpLocks/>
          </p:cNvGrpSpPr>
          <p:nvPr/>
        </p:nvGrpSpPr>
        <p:grpSpPr bwMode="auto">
          <a:xfrm>
            <a:off x="11122025" y="838200"/>
            <a:ext cx="681038" cy="877888"/>
            <a:chOff x="0" y="0"/>
            <a:chExt cx="680971" cy="878841"/>
          </a:xfrm>
        </p:grpSpPr>
        <p:pic>
          <p:nvPicPr>
            <p:cNvPr id="78" name="Picture 77" descr="Picture 197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097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9" name="Text Box 76" descr="Rectangle 198"/>
            <p:cNvSpPr txBox="1">
              <a:spLocks/>
            </p:cNvSpPr>
            <p:nvPr/>
          </p:nvSpPr>
          <p:spPr bwMode="auto">
            <a:xfrm>
              <a:off x="80799" y="609600"/>
              <a:ext cx="519372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Verify</a:t>
              </a:r>
            </a:p>
          </p:txBody>
        </p: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10887075" y="2084388"/>
            <a:ext cx="1150938" cy="879475"/>
            <a:chOff x="-52723" y="0"/>
            <a:chExt cx="1151668" cy="878841"/>
          </a:xfrm>
        </p:grpSpPr>
        <p:pic>
          <p:nvPicPr>
            <p:cNvPr id="81" name="Picture 80" descr="Picture 200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7" y="0"/>
              <a:ext cx="851789" cy="53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" name="Text Box 79" descr="Rectangle 201"/>
            <p:cNvSpPr txBox="1">
              <a:spLocks/>
            </p:cNvSpPr>
            <p:nvPr/>
          </p:nvSpPr>
          <p:spPr bwMode="auto">
            <a:xfrm>
              <a:off x="-52723" y="609600"/>
              <a:ext cx="1151668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Time/Calendar</a:t>
              </a:r>
            </a:p>
          </p:txBody>
        </p: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4341813" y="4343400"/>
            <a:ext cx="960437" cy="954088"/>
            <a:chOff x="-63959" y="0"/>
            <a:chExt cx="959381" cy="954793"/>
          </a:xfrm>
        </p:grpSpPr>
        <p:pic>
          <p:nvPicPr>
            <p:cNvPr id="84" name="Picture 83" descr="Picture 203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093" y="0"/>
              <a:ext cx="551520" cy="685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5" name="Text Box 82" descr="Rectangle 204"/>
            <p:cNvSpPr txBox="1">
              <a:spLocks/>
            </p:cNvSpPr>
            <p:nvPr/>
          </p:nvSpPr>
          <p:spPr bwMode="auto">
            <a:xfrm>
              <a:off x="-63959" y="685552"/>
              <a:ext cx="959381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Agile Board</a:t>
              </a:r>
            </a:p>
          </p:txBody>
        </p:sp>
      </p:grpSp>
      <p:pic>
        <p:nvPicPr>
          <p:cNvPr id="86" name="Picture 85" descr="Picture 205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41148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7" name="Picture 86" descr="Picture 20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5" y="41910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8" name="Picture 87" descr="Picture 207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25" y="42672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9" name="Picture 88" descr="Picture 20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25" y="41910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0" name="Picture 89" descr="Picture 209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825" y="42672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1" name="Picture 90" descr="Picture 210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825" y="42672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" name="Picture 91" descr="Picture 21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025" y="41910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3" name="Picture 92" descr="Picture 21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54864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4" name="Picture 93" descr="Picture 21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55626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1825625" y="5665788"/>
            <a:ext cx="838200" cy="803275"/>
            <a:chOff x="0" y="0"/>
            <a:chExt cx="838200" cy="802641"/>
          </a:xfrm>
        </p:grpSpPr>
        <p:pic>
          <p:nvPicPr>
            <p:cNvPr id="96" name="Picture 95" descr="Picture 215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21" t="34285" r="39877" b="34464"/>
            <a:stretch>
              <a:fillRect/>
            </a:stretch>
          </p:blipFill>
          <p:spPr bwMode="auto">
            <a:xfrm>
              <a:off x="95250" y="0"/>
              <a:ext cx="637468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7" name="Text Box 94" descr="Rectangle 216"/>
            <p:cNvSpPr txBox="1">
              <a:spLocks/>
            </p:cNvSpPr>
            <p:nvPr/>
          </p:nvSpPr>
          <p:spPr bwMode="auto">
            <a:xfrm>
              <a:off x="0" y="533400"/>
              <a:ext cx="838200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Beacon</a:t>
              </a:r>
            </a:p>
          </p:txBody>
        </p:sp>
      </p:grp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2903538" y="5715000"/>
            <a:ext cx="568325" cy="698500"/>
            <a:chOff x="0" y="0"/>
            <a:chExt cx="568459" cy="698500"/>
          </a:xfrm>
        </p:grpSpPr>
        <p:sp>
          <p:nvSpPr>
            <p:cNvPr id="99" name="Text Box 96" descr="TextBox 218"/>
            <p:cNvSpPr txBox="1">
              <a:spLocks/>
            </p:cNvSpPr>
            <p:nvPr/>
          </p:nvSpPr>
          <p:spPr bwMode="auto">
            <a:xfrm>
              <a:off x="97709" y="533400"/>
              <a:ext cx="47075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Pivotal</a:t>
              </a:r>
            </a:p>
          </p:txBody>
        </p:sp>
        <p:pic>
          <p:nvPicPr>
            <p:cNvPr id="100" name="Picture 99" descr="Picture 4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752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3730625" y="5791200"/>
            <a:ext cx="381000" cy="649288"/>
            <a:chOff x="0" y="0"/>
            <a:chExt cx="381000" cy="649581"/>
          </a:xfrm>
        </p:grpSpPr>
        <p:sp>
          <p:nvSpPr>
            <p:cNvPr id="102" name="Text Box 99" descr="TextBox 221"/>
            <p:cNvSpPr txBox="1">
              <a:spLocks/>
            </p:cNvSpPr>
            <p:nvPr/>
          </p:nvSpPr>
          <p:spPr bwMode="auto">
            <a:xfrm>
              <a:off x="11350" y="446380"/>
              <a:ext cx="358298" cy="203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3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Web</a:t>
              </a:r>
            </a:p>
          </p:txBody>
        </p:sp>
        <p:pic>
          <p:nvPicPr>
            <p:cNvPr id="103" name="Picture 102" descr="Picture 2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1000" cy="336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04" name="Picture 103" descr="Picture 11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t="14539" r="21918" b="14626"/>
          <a:stretch>
            <a:fillRect/>
          </a:stretch>
        </p:blipFill>
        <p:spPr bwMode="auto">
          <a:xfrm>
            <a:off x="5559425" y="5638800"/>
            <a:ext cx="4381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5" name="Picture 104" descr="Picture 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5410200"/>
            <a:ext cx="762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6" name="Picture 105" descr="Picture 6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707" y="5443146"/>
            <a:ext cx="566738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7" name="Line 104" descr="Straight Connector 226"/>
          <p:cNvSpPr>
            <a:spLocks noChangeShapeType="1"/>
          </p:cNvSpPr>
          <p:nvPr/>
        </p:nvSpPr>
        <p:spPr bwMode="auto">
          <a:xfrm flipV="1">
            <a:off x="5570538" y="628650"/>
            <a:ext cx="6288087" cy="28575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382139" y="5256794"/>
            <a:ext cx="1020181" cy="1020181"/>
          </a:xfrm>
          <a:prstGeom prst="rect">
            <a:avLst/>
          </a:prstGeom>
        </p:spPr>
      </p:pic>
      <p:grpSp>
        <p:nvGrpSpPr>
          <p:cNvPr id="109" name="Group 108"/>
          <p:cNvGrpSpPr/>
          <p:nvPr/>
        </p:nvGrpSpPr>
        <p:grpSpPr>
          <a:xfrm>
            <a:off x="10987846" y="5341938"/>
            <a:ext cx="990600" cy="925152"/>
            <a:chOff x="3500595" y="3567447"/>
            <a:chExt cx="990600" cy="925152"/>
          </a:xfrm>
        </p:grpSpPr>
        <p:pic>
          <p:nvPicPr>
            <p:cNvPr id="110" name="Picture 6" descr="mage result for python flask"/>
            <p:cNvPicPr>
              <a:picLocks noChangeAspect="1" noChangeArrowheads="1"/>
            </p:cNvPicPr>
            <p:nvPr/>
          </p:nvPicPr>
          <p:blipFill>
            <a:blip r:embed="rId5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952" y="3567447"/>
              <a:ext cx="665887" cy="595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/>
            <p:cNvSpPr txBox="1"/>
            <p:nvPr/>
          </p:nvSpPr>
          <p:spPr>
            <a:xfrm>
              <a:off x="3500595" y="4280102"/>
              <a:ext cx="990600" cy="2124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 smtClean="0">
                  <a:solidFill>
                    <a:srgbClr val="FFFFFF"/>
                  </a:solidFill>
                  <a:cs typeface="MV Boli" panose="02000500030200090000" pitchFamily="2" charset="0"/>
                </a:rPr>
                <a:t>Flask</a:t>
              </a:r>
              <a:endParaRPr lang="en-US" sz="1200" b="1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9648307" y="5383284"/>
            <a:ext cx="990600" cy="883806"/>
            <a:chOff x="1933068" y="4255742"/>
            <a:chExt cx="990600" cy="883806"/>
          </a:xfrm>
        </p:grpSpPr>
        <p:sp>
          <p:nvSpPr>
            <p:cNvPr id="113" name="TextBox 112"/>
            <p:cNvSpPr txBox="1"/>
            <p:nvPr/>
          </p:nvSpPr>
          <p:spPr>
            <a:xfrm>
              <a:off x="1933068" y="4920411"/>
              <a:ext cx="990600" cy="219137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 smtClean="0">
                  <a:solidFill>
                    <a:srgbClr val="FFFFFF"/>
                  </a:solidFill>
                  <a:cs typeface="MV Boli" panose="02000500030200090000" pitchFamily="2" charset="0"/>
                </a:rPr>
                <a:t>Python</a:t>
              </a:r>
              <a:endParaRPr lang="en-US" sz="1200" b="1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  <p:pic>
          <p:nvPicPr>
            <p:cNvPr id="114" name="Picture 8" descr="mage result for python logo black and white"/>
            <p:cNvPicPr>
              <a:picLocks noChangeAspect="1" noChangeArrowheads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741" y="4255742"/>
              <a:ext cx="609253" cy="609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7158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13630" y="1"/>
            <a:ext cx="2284412" cy="6858000"/>
          </a:xfrm>
          <a:prstGeom prst="rect">
            <a:avLst/>
          </a:prstGeom>
          <a:solidFill>
            <a:schemeClr val="tx1">
              <a:lumMod val="50000"/>
              <a:alpha val="20000"/>
            </a:schemeClr>
          </a:solidFill>
          <a:ln w="19050" cap="rnd" cmpd="sng">
            <a:noFill/>
            <a:prstDash val="solid"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2857500" y="1"/>
            <a:ext cx="64770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Impact" pitchFamily="34" charset="0"/>
              </a:rPr>
              <a:t>Modernized </a:t>
            </a:r>
            <a:r>
              <a:rPr lang="en-US" sz="3500" dirty="0" err="1">
                <a:solidFill>
                  <a:srgbClr val="FFFFFF"/>
                </a:solidFill>
                <a:latin typeface="Impact" pitchFamily="34" charset="0"/>
              </a:rPr>
              <a:t>eCommerce</a:t>
            </a:r>
            <a:r>
              <a:rPr lang="en-US" sz="3500" dirty="0">
                <a:solidFill>
                  <a:srgbClr val="FFFFFF"/>
                </a:solidFill>
                <a:latin typeface="Impact" pitchFamily="34" charset="0"/>
              </a:rPr>
              <a:t> Solutions</a:t>
            </a:r>
          </a:p>
          <a:p>
            <a:r>
              <a:rPr lang="en-US" sz="2000" i="1" dirty="0">
                <a:solidFill>
                  <a:srgbClr val="FFFFFF"/>
                </a:solidFill>
              </a:rPr>
              <a:t>Notional Architecture – Supply Chain</a:t>
            </a:r>
          </a:p>
        </p:txBody>
      </p:sp>
      <p:pic>
        <p:nvPicPr>
          <p:cNvPr id="43" name="Picture 42" descr="sto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81466" y="1065917"/>
            <a:ext cx="1024734" cy="798413"/>
          </a:xfrm>
          <a:prstGeom prst="round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51" name="Picture 2" descr="C:\temp\icons\ic-MobilePhone-wht.png"/>
          <p:cNvPicPr>
            <a:picLocks noChangeAspect="1" noChangeArrowheads="1"/>
          </p:cNvPicPr>
          <p:nvPr/>
        </p:nvPicPr>
        <p:blipFill>
          <a:blip r:embed="rId4" cstate="print"/>
          <a:srcRect l="22222" t="11111" r="27778" b="11111"/>
          <a:stretch>
            <a:fillRect/>
          </a:stretch>
        </p:blipFill>
        <p:spPr bwMode="auto">
          <a:xfrm>
            <a:off x="2837483" y="4724400"/>
            <a:ext cx="489857" cy="762000"/>
          </a:xfrm>
          <a:prstGeom prst="rect">
            <a:avLst/>
          </a:prstGeom>
          <a:noFill/>
        </p:spPr>
      </p:pic>
      <p:cxnSp>
        <p:nvCxnSpPr>
          <p:cNvPr id="52" name="Straight Connector 51"/>
          <p:cNvCxnSpPr/>
          <p:nvPr/>
        </p:nvCxnSpPr>
        <p:spPr>
          <a:xfrm flipH="1">
            <a:off x="1524000" y="2047845"/>
            <a:ext cx="13716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44"/>
          <p:cNvGrpSpPr/>
          <p:nvPr/>
        </p:nvGrpSpPr>
        <p:grpSpPr>
          <a:xfrm>
            <a:off x="357511" y="4266001"/>
            <a:ext cx="1680210" cy="2037523"/>
            <a:chOff x="684212" y="1828800"/>
            <a:chExt cx="1680210" cy="2037523"/>
          </a:xfrm>
        </p:grpSpPr>
        <p:pic>
          <p:nvPicPr>
            <p:cNvPr id="54" name="Picture 53" descr="DataScience_Tom_President_Colored.png"/>
            <p:cNvPicPr>
              <a:picLocks noChangeAspect="1"/>
            </p:cNvPicPr>
            <p:nvPr/>
          </p:nvPicPr>
          <p:blipFill>
            <a:blip r:embed="rId5" cstate="print"/>
            <a:srcRect l="5602" t="5546" r="68193" b="50086"/>
            <a:stretch>
              <a:fillRect/>
            </a:stretch>
          </p:blipFill>
          <p:spPr>
            <a:xfrm>
              <a:off x="684212" y="1828800"/>
              <a:ext cx="1680210" cy="160020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1136510" y="3466213"/>
              <a:ext cx="748603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b="1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Lisa</a:t>
              </a:r>
              <a:endPara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kern="0" dirty="0" smtClean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Auto Dealer</a:t>
              </a:r>
              <a:endParaRPr lang="en-US" sz="1200" kern="0" dirty="0">
                <a:solidFill>
                  <a:srgbClr val="FFFFFF"/>
                </a:solidFill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3" name="Group 56"/>
          <p:cNvGrpSpPr/>
          <p:nvPr/>
        </p:nvGrpSpPr>
        <p:grpSpPr>
          <a:xfrm>
            <a:off x="4853124" y="1780402"/>
            <a:ext cx="938077" cy="810399"/>
            <a:chOff x="5628019" y="1219200"/>
            <a:chExt cx="938077" cy="810399"/>
          </a:xfrm>
        </p:grpSpPr>
        <p:pic>
          <p:nvPicPr>
            <p:cNvPr id="58" name="Picture 57" descr="ic-FlatscreenMonitor-wht.png"/>
            <p:cNvPicPr>
              <a:picLocks noChangeAspect="1"/>
            </p:cNvPicPr>
            <p:nvPr/>
          </p:nvPicPr>
          <p:blipFill>
            <a:blip r:embed="rId6" cstate="print"/>
            <a:srcRect l="12500" t="25000" r="12500" b="25000"/>
            <a:stretch>
              <a:fillRect/>
            </a:stretch>
          </p:blipFill>
          <p:spPr>
            <a:xfrm>
              <a:off x="5697007" y="1219200"/>
              <a:ext cx="800100" cy="533400"/>
            </a:xfrm>
            <a:prstGeom prst="rect">
              <a:avLst/>
            </a:prstGeom>
          </p:spPr>
        </p:pic>
        <p:sp>
          <p:nvSpPr>
            <p:cNvPr id="59" name="Rectangle 58"/>
            <p:cNvSpPr/>
            <p:nvPr/>
          </p:nvSpPr>
          <p:spPr>
            <a:xfrm>
              <a:off x="5628019" y="1752600"/>
              <a:ext cx="93807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hotans.com</a:t>
              </a:r>
            </a:p>
          </p:txBody>
        </p:sp>
      </p:grpSp>
      <p:cxnSp>
        <p:nvCxnSpPr>
          <p:cNvPr id="60" name="Straight Connector 59"/>
          <p:cNvCxnSpPr>
            <a:endCxn id="51" idx="3"/>
          </p:cNvCxnSpPr>
          <p:nvPr/>
        </p:nvCxnSpPr>
        <p:spPr>
          <a:xfrm flipH="1">
            <a:off x="3327339" y="5105400"/>
            <a:ext cx="15240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505200" y="1828800"/>
            <a:ext cx="1143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Order Placed</a:t>
            </a:r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715000" y="2057400"/>
            <a:ext cx="19050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0"/>
          <p:cNvGrpSpPr/>
          <p:nvPr/>
        </p:nvGrpSpPr>
        <p:grpSpPr>
          <a:xfrm>
            <a:off x="10202868" y="2362201"/>
            <a:ext cx="1608133" cy="886599"/>
            <a:chOff x="10090948" y="3048625"/>
            <a:chExt cx="1608133" cy="886599"/>
          </a:xfrm>
        </p:grpSpPr>
        <p:sp>
          <p:nvSpPr>
            <p:cNvPr id="72" name="Rectangle 71"/>
            <p:cNvSpPr/>
            <p:nvPr/>
          </p:nvSpPr>
          <p:spPr>
            <a:xfrm>
              <a:off x="10090948" y="3658225"/>
              <a:ext cx="16081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Customer Information</a:t>
              </a:r>
            </a:p>
          </p:txBody>
        </p:sp>
        <p:pic>
          <p:nvPicPr>
            <p:cNvPr id="75" name="Picture 74" descr="database_w_72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52115" y="3048625"/>
              <a:ext cx="685800" cy="685800"/>
            </a:xfrm>
            <a:prstGeom prst="rect">
              <a:avLst/>
            </a:prstGeom>
          </p:spPr>
        </p:pic>
      </p:grpSp>
      <p:grpSp>
        <p:nvGrpSpPr>
          <p:cNvPr id="5" name="Group 84"/>
          <p:cNvGrpSpPr/>
          <p:nvPr/>
        </p:nvGrpSpPr>
        <p:grpSpPr>
          <a:xfrm>
            <a:off x="7543800" y="1752600"/>
            <a:ext cx="990600" cy="1066800"/>
            <a:chOff x="9066212" y="2209800"/>
            <a:chExt cx="990600" cy="1066800"/>
          </a:xfrm>
        </p:grpSpPr>
        <p:pic>
          <p:nvPicPr>
            <p:cNvPr id="128" name="Picture 127" descr="integration_w_72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8612" y="2209800"/>
              <a:ext cx="685800" cy="685800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9066212" y="28956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Integration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Cloud Service</a:t>
              </a: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10519566" y="1981200"/>
            <a:ext cx="990600" cy="381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>
                <a:solidFill>
                  <a:srgbClr val="FFFFFF"/>
                </a:solidFill>
                <a:cs typeface="MV Boli" panose="02000500030200090000" pitchFamily="2" charset="0"/>
              </a:rPr>
              <a:t>Store  Inventory</a:t>
            </a:r>
          </a:p>
        </p:txBody>
      </p:sp>
      <p:grpSp>
        <p:nvGrpSpPr>
          <p:cNvPr id="6" name="Group 152"/>
          <p:cNvGrpSpPr/>
          <p:nvPr/>
        </p:nvGrpSpPr>
        <p:grpSpPr>
          <a:xfrm>
            <a:off x="44155" y="1220687"/>
            <a:ext cx="2317433" cy="2179396"/>
            <a:chOff x="10222168" y="4114800"/>
            <a:chExt cx="1600200" cy="1504885"/>
          </a:xfrm>
        </p:grpSpPr>
        <p:pic>
          <p:nvPicPr>
            <p:cNvPr id="56" name="Picture 55" descr="DataScience_Tom_President_Colored.png"/>
            <p:cNvPicPr>
              <a:picLocks noChangeAspect="1"/>
            </p:cNvPicPr>
            <p:nvPr/>
          </p:nvPicPr>
          <p:blipFill>
            <a:blip r:embed="rId9" cstate="print"/>
            <a:srcRect l="1235" t="7764" r="57586" b="26793"/>
            <a:stretch>
              <a:fillRect/>
            </a:stretch>
          </p:blipFill>
          <p:spPr>
            <a:xfrm>
              <a:off x="10412628" y="4114800"/>
              <a:ext cx="1193369" cy="1066800"/>
            </a:xfrm>
            <a:prstGeom prst="round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sp>
          <p:nvSpPr>
            <p:cNvPr id="132" name="TextBox 131"/>
            <p:cNvSpPr txBox="1"/>
            <p:nvPr/>
          </p:nvSpPr>
          <p:spPr>
            <a:xfrm>
              <a:off x="10222168" y="5238685"/>
              <a:ext cx="16002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 smtClean="0">
                  <a:solidFill>
                    <a:srgbClr val="FFFFFF"/>
                  </a:solidFill>
                  <a:cs typeface="MV Boli" panose="02000500030200090000" pitchFamily="2" charset="0"/>
                </a:rPr>
                <a:t>Henry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srgbClr val="FFFFFF"/>
                  </a:solidFill>
                  <a:cs typeface="MV Boli" panose="02000500030200090000" pitchFamily="2" charset="0"/>
                </a:rPr>
                <a:t>Credit Union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dirty="0" smtClean="0">
                  <a:solidFill>
                    <a:srgbClr val="FFFFFF"/>
                  </a:solidFill>
                  <a:cs typeface="MV Boli" panose="02000500030200090000" pitchFamily="2" charset="0"/>
                </a:rPr>
                <a:t>Loan Processor</a:t>
              </a:r>
              <a:endParaRPr lang="en-US" sz="1200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 flipH="1">
            <a:off x="9448800" y="5410200"/>
            <a:ext cx="8382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8001000" y="2819400"/>
            <a:ext cx="0" cy="91440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3124200" y="4038600"/>
            <a:ext cx="4572000" cy="0"/>
          </a:xfrm>
          <a:prstGeom prst="line">
            <a:avLst/>
          </a:prstGeom>
          <a:ln w="15875">
            <a:solidFill>
              <a:srgbClr val="FFFF00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9448800" y="4038600"/>
            <a:ext cx="0" cy="137160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8458200" y="4038600"/>
            <a:ext cx="9906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9448800" y="5029200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Inventory Verification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162800" y="2921170"/>
            <a:ext cx="9144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Fulfillment</a:t>
            </a:r>
          </a:p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</a:t>
            </a:r>
          </a:p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Initiated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124200" y="3733800"/>
            <a:ext cx="1905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Order Pick-up  Notification</a:t>
            </a:r>
          </a:p>
        </p:txBody>
      </p:sp>
      <p:grpSp>
        <p:nvGrpSpPr>
          <p:cNvPr id="8" name="Group 90"/>
          <p:cNvGrpSpPr/>
          <p:nvPr/>
        </p:nvGrpSpPr>
        <p:grpSpPr>
          <a:xfrm>
            <a:off x="8412480" y="1447800"/>
            <a:ext cx="1874520" cy="2362200"/>
            <a:chOff x="8410892" y="1447800"/>
            <a:chExt cx="1874520" cy="2362200"/>
          </a:xfrm>
        </p:grpSpPr>
        <p:cxnSp>
          <p:nvCxnSpPr>
            <p:cNvPr id="133" name="Straight Connector 132"/>
            <p:cNvCxnSpPr/>
            <p:nvPr/>
          </p:nvCxnSpPr>
          <p:spPr>
            <a:xfrm flipH="1">
              <a:off x="8410892" y="2057400"/>
              <a:ext cx="1188720" cy="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9599612" y="1447800"/>
              <a:ext cx="0" cy="236220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H="1">
              <a:off x="9599612" y="1447800"/>
              <a:ext cx="685800" cy="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>
              <a:off x="9599612" y="2667000"/>
              <a:ext cx="685800" cy="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H="1">
              <a:off x="9599612" y="3810000"/>
              <a:ext cx="685800" cy="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96"/>
          <p:cNvGrpSpPr/>
          <p:nvPr/>
        </p:nvGrpSpPr>
        <p:grpSpPr>
          <a:xfrm>
            <a:off x="10430413" y="3352801"/>
            <a:ext cx="1168910" cy="1038999"/>
            <a:chOff x="10428825" y="3429000"/>
            <a:chExt cx="1168910" cy="1038999"/>
          </a:xfrm>
        </p:grpSpPr>
        <p:sp>
          <p:nvSpPr>
            <p:cNvPr id="92" name="Rectangle 91"/>
            <p:cNvSpPr/>
            <p:nvPr/>
          </p:nvSpPr>
          <p:spPr>
            <a:xfrm>
              <a:off x="10428825" y="4191000"/>
              <a:ext cx="11689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ea typeface="Calibri"/>
                  <a:cs typeface="MV Boli" pitchFamily="2" charset="0"/>
                  <a:sym typeface="Calibri"/>
                </a:rPr>
                <a:t>Legacy Systems</a:t>
              </a:r>
            </a:p>
          </p:txBody>
        </p:sp>
        <p:pic>
          <p:nvPicPr>
            <p:cNvPr id="96" name="Picture 95" descr="ic-DataCenter-wht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94180" y="3429000"/>
              <a:ext cx="838200" cy="838200"/>
            </a:xfrm>
            <a:prstGeom prst="rect">
              <a:avLst/>
            </a:prstGeom>
          </p:spPr>
        </p:pic>
      </p:grpSp>
      <p:sp>
        <p:nvSpPr>
          <p:cNvPr id="57" name="Rectangle 56"/>
          <p:cNvSpPr/>
          <p:nvPr/>
        </p:nvSpPr>
        <p:spPr>
          <a:xfrm>
            <a:off x="8610600" y="1676400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Gather</a:t>
            </a:r>
          </a:p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</a:p>
        </p:txBody>
      </p:sp>
      <p:grpSp>
        <p:nvGrpSpPr>
          <p:cNvPr id="12" name="Group 83"/>
          <p:cNvGrpSpPr/>
          <p:nvPr/>
        </p:nvGrpSpPr>
        <p:grpSpPr>
          <a:xfrm flipH="1">
            <a:off x="8382000" y="4495800"/>
            <a:ext cx="457200" cy="990600"/>
            <a:chOff x="7237412" y="4419600"/>
            <a:chExt cx="457200" cy="990600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7237412" y="4419600"/>
              <a:ext cx="0" cy="99060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>
              <a:off x="7237412" y="4419600"/>
              <a:ext cx="457200" cy="0"/>
            </a:xfrm>
            <a:prstGeom prst="line">
              <a:avLst/>
            </a:prstGeom>
            <a:ln w="15875">
              <a:solidFill>
                <a:schemeClr val="bg1"/>
              </a:solidFill>
              <a:miter lim="800000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/>
          <p:cNvCxnSpPr/>
          <p:nvPr/>
        </p:nvCxnSpPr>
        <p:spPr>
          <a:xfrm flipV="1">
            <a:off x="4648200" y="4038600"/>
            <a:ext cx="0" cy="685800"/>
          </a:xfrm>
          <a:prstGeom prst="line">
            <a:avLst/>
          </a:prstGeom>
          <a:ln w="15875">
            <a:solidFill>
              <a:srgbClr val="FFFF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648200" y="4191000"/>
            <a:ext cx="106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Order Gathered</a:t>
            </a:r>
          </a:p>
          <a:p>
            <a:pPr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 Pickup</a:t>
            </a:r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0" y="0"/>
            <a:ext cx="7581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FFFFFF"/>
                </a:solidFill>
                <a:latin typeface="Impact" pitchFamily="34" charset="0"/>
              </a:rPr>
              <a:t>IaaS</a:t>
            </a:r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 &amp; </a:t>
            </a:r>
            <a:r>
              <a:rPr lang="en-US" sz="3000" dirty="0" err="1">
                <a:solidFill>
                  <a:srgbClr val="FFFFFF"/>
                </a:solidFill>
                <a:latin typeface="Impact" pitchFamily="34" charset="0"/>
              </a:rPr>
              <a:t>PaaS</a:t>
            </a:r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 Cloud Elements</a:t>
            </a:r>
          </a:p>
        </p:txBody>
      </p:sp>
      <p:sp>
        <p:nvSpPr>
          <p:cNvPr id="6148" name="AutoShape 4" descr="https://encrypted-tbn1.gstatic.com/images?q=tbn:ANd9GcQrrFT7JTz79f9VGitFQzhKyDF9U7Y-yO9BDGjhY_gnkE5zxfdRtg"/>
          <p:cNvSpPr>
            <a:spLocks noChangeAspect="1" noChangeArrowheads="1"/>
          </p:cNvSpPr>
          <p:nvPr/>
        </p:nvSpPr>
        <p:spPr bwMode="auto">
          <a:xfrm>
            <a:off x="65089" y="-136525"/>
            <a:ext cx="5857875" cy="585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56"/>
          <p:cNvGrpSpPr/>
          <p:nvPr/>
        </p:nvGrpSpPr>
        <p:grpSpPr>
          <a:xfrm>
            <a:off x="1676400" y="1905000"/>
            <a:ext cx="1143296" cy="1143000"/>
            <a:chOff x="1751012" y="1891615"/>
            <a:chExt cx="1143296" cy="1143000"/>
          </a:xfrm>
        </p:grpSpPr>
        <p:pic>
          <p:nvPicPr>
            <p:cNvPr id="88" name="Picture 87" descr="integration_w_7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9760" y="1891615"/>
              <a:ext cx="685800" cy="685800"/>
            </a:xfrm>
            <a:prstGeom prst="rect">
              <a:avLst/>
            </a:prstGeom>
          </p:spPr>
        </p:pic>
        <p:sp>
          <p:nvSpPr>
            <p:cNvPr id="90" name="Rectangle 89"/>
            <p:cNvSpPr/>
            <p:nvPr/>
          </p:nvSpPr>
          <p:spPr>
            <a:xfrm>
              <a:off x="1751012" y="2572950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Integration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3" name="Group 154"/>
          <p:cNvGrpSpPr/>
          <p:nvPr/>
        </p:nvGrpSpPr>
        <p:grpSpPr>
          <a:xfrm>
            <a:off x="1676400" y="595587"/>
            <a:ext cx="1143296" cy="1045842"/>
            <a:chOff x="1751012" y="595587"/>
            <a:chExt cx="1143296" cy="1045842"/>
          </a:xfrm>
        </p:grpSpPr>
        <p:pic>
          <p:nvPicPr>
            <p:cNvPr id="95" name="Picture 94" descr="mobile_w_7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9760" y="595587"/>
              <a:ext cx="685800" cy="685800"/>
            </a:xfrm>
            <a:prstGeom prst="rect">
              <a:avLst/>
            </a:prstGeom>
          </p:spPr>
        </p:pic>
        <p:sp>
          <p:nvSpPr>
            <p:cNvPr id="96" name="Rectangle 95"/>
            <p:cNvSpPr/>
            <p:nvPr/>
          </p:nvSpPr>
          <p:spPr>
            <a:xfrm>
              <a:off x="1751012" y="1179764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Mobile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4" name="Group 158"/>
          <p:cNvGrpSpPr/>
          <p:nvPr/>
        </p:nvGrpSpPr>
        <p:grpSpPr>
          <a:xfrm>
            <a:off x="1676400" y="3200400"/>
            <a:ext cx="1143296" cy="1107816"/>
            <a:chOff x="1751012" y="3031587"/>
            <a:chExt cx="1143296" cy="1107816"/>
          </a:xfrm>
        </p:grpSpPr>
        <p:pic>
          <p:nvPicPr>
            <p:cNvPr id="98" name="Picture 97" descr="NoSQL_w_72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9760" y="3031587"/>
              <a:ext cx="685800" cy="685800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1751012" y="3677738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chemeClr val="bg1"/>
                  </a:solidFill>
                </a:rPr>
                <a:t>NoSQL</a:t>
              </a:r>
              <a:r>
                <a:rPr lang="en-US" sz="1200" b="1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5" name="Group 151"/>
          <p:cNvGrpSpPr/>
          <p:nvPr/>
        </p:nvGrpSpPr>
        <p:grpSpPr>
          <a:xfrm>
            <a:off x="436416" y="4343401"/>
            <a:ext cx="1143296" cy="1086253"/>
            <a:chOff x="434828" y="4343400"/>
            <a:chExt cx="1143296" cy="1086253"/>
          </a:xfrm>
        </p:grpSpPr>
        <p:pic>
          <p:nvPicPr>
            <p:cNvPr id="103" name="Picture 102" descr="database_w_72.pn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127" y="4343400"/>
              <a:ext cx="685800" cy="685800"/>
            </a:xfrm>
            <a:prstGeom prst="rect">
              <a:avLst/>
            </a:prstGeom>
          </p:spPr>
        </p:pic>
        <p:sp>
          <p:nvSpPr>
            <p:cNvPr id="105" name="Rectangle 104"/>
            <p:cNvSpPr/>
            <p:nvPr/>
          </p:nvSpPr>
          <p:spPr>
            <a:xfrm>
              <a:off x="434828" y="4967988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Database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6" name="Group 150"/>
          <p:cNvGrpSpPr/>
          <p:nvPr/>
        </p:nvGrpSpPr>
        <p:grpSpPr>
          <a:xfrm>
            <a:off x="419967" y="3200400"/>
            <a:ext cx="1143296" cy="1038428"/>
            <a:chOff x="418379" y="3200400"/>
            <a:chExt cx="1143296" cy="1038428"/>
          </a:xfrm>
        </p:grpSpPr>
        <p:pic>
          <p:nvPicPr>
            <p:cNvPr id="106" name="Picture 105" descr="developer_w_72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127" y="3200400"/>
              <a:ext cx="685800" cy="685800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418379" y="3777163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Developer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7" name="Group 148"/>
          <p:cNvGrpSpPr/>
          <p:nvPr/>
        </p:nvGrpSpPr>
        <p:grpSpPr>
          <a:xfrm>
            <a:off x="419967" y="1905001"/>
            <a:ext cx="1143296" cy="1147465"/>
            <a:chOff x="418379" y="1905000"/>
            <a:chExt cx="1143296" cy="1147465"/>
          </a:xfrm>
        </p:grpSpPr>
        <p:pic>
          <p:nvPicPr>
            <p:cNvPr id="108" name="Picture 107" descr="bigdata_w_72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127" y="1905000"/>
              <a:ext cx="685800" cy="685800"/>
            </a:xfrm>
            <a:prstGeom prst="rect">
              <a:avLst/>
            </a:prstGeom>
          </p:spPr>
        </p:pic>
        <p:sp>
          <p:nvSpPr>
            <p:cNvPr id="112" name="Rectangle 111"/>
            <p:cNvSpPr/>
            <p:nvPr/>
          </p:nvSpPr>
          <p:spPr>
            <a:xfrm>
              <a:off x="418379" y="2590800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Big Data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8" name="Group 146"/>
          <p:cNvGrpSpPr/>
          <p:nvPr/>
        </p:nvGrpSpPr>
        <p:grpSpPr>
          <a:xfrm>
            <a:off x="381000" y="595588"/>
            <a:ext cx="1221230" cy="1147465"/>
            <a:chOff x="379412" y="762000"/>
            <a:chExt cx="1221230" cy="1147465"/>
          </a:xfrm>
        </p:grpSpPr>
        <p:pic>
          <p:nvPicPr>
            <p:cNvPr id="113" name="Picture 112" descr="businessintelligence_w_7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7127" y="762000"/>
              <a:ext cx="685800" cy="685800"/>
            </a:xfrm>
            <a:prstGeom prst="rect">
              <a:avLst/>
            </a:prstGeom>
          </p:spPr>
        </p:pic>
        <p:sp>
          <p:nvSpPr>
            <p:cNvPr id="114" name="Rectangle 113"/>
            <p:cNvSpPr/>
            <p:nvPr/>
          </p:nvSpPr>
          <p:spPr>
            <a:xfrm>
              <a:off x="379412" y="1447800"/>
              <a:ext cx="12212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Data Vizualizer</a:t>
              </a: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Cloud Service</a:t>
              </a:r>
            </a:p>
          </p:txBody>
        </p:sp>
      </p:grpSp>
      <p:grpSp>
        <p:nvGrpSpPr>
          <p:cNvPr id="9" name="Group 164"/>
          <p:cNvGrpSpPr/>
          <p:nvPr/>
        </p:nvGrpSpPr>
        <p:grpSpPr>
          <a:xfrm>
            <a:off x="2743200" y="595588"/>
            <a:ext cx="1143296" cy="962799"/>
            <a:chOff x="2970064" y="609600"/>
            <a:chExt cx="1143296" cy="962799"/>
          </a:xfrm>
        </p:grpSpPr>
        <p:pic>
          <p:nvPicPr>
            <p:cNvPr id="116" name="Picture 115" descr="compute_w_72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98812" y="609600"/>
              <a:ext cx="685800" cy="685800"/>
            </a:xfrm>
            <a:prstGeom prst="rect">
              <a:avLst/>
            </a:prstGeom>
          </p:spPr>
        </p:pic>
        <p:sp>
          <p:nvSpPr>
            <p:cNvPr id="117" name="Rectangle 116"/>
            <p:cNvSpPr/>
            <p:nvPr/>
          </p:nvSpPr>
          <p:spPr>
            <a:xfrm>
              <a:off x="2970064" y="1295400"/>
              <a:ext cx="1143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Compute</a:t>
              </a:r>
            </a:p>
          </p:txBody>
        </p:sp>
      </p:grpSp>
      <p:grpSp>
        <p:nvGrpSpPr>
          <p:cNvPr id="10" name="Group 153"/>
          <p:cNvGrpSpPr/>
          <p:nvPr/>
        </p:nvGrpSpPr>
        <p:grpSpPr>
          <a:xfrm>
            <a:off x="419967" y="5638800"/>
            <a:ext cx="1143296" cy="1066800"/>
            <a:chOff x="418379" y="5638800"/>
            <a:chExt cx="1143296" cy="1066800"/>
          </a:xfrm>
        </p:grpSpPr>
        <p:pic>
          <p:nvPicPr>
            <p:cNvPr id="120" name="Picture 119" descr="process_w_72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7127" y="5638800"/>
              <a:ext cx="685800" cy="685800"/>
            </a:xfrm>
            <a:prstGeom prst="rect">
              <a:avLst/>
            </a:prstGeom>
          </p:spPr>
        </p:pic>
        <p:sp>
          <p:nvSpPr>
            <p:cNvPr id="128" name="Rectangle 127"/>
            <p:cNvSpPr/>
            <p:nvPr/>
          </p:nvSpPr>
          <p:spPr>
            <a:xfrm>
              <a:off x="418379" y="6243935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Process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Service</a:t>
              </a:r>
            </a:p>
          </p:txBody>
        </p:sp>
      </p:grpSp>
      <p:grpSp>
        <p:nvGrpSpPr>
          <p:cNvPr id="11" name="Group 159"/>
          <p:cNvGrpSpPr/>
          <p:nvPr/>
        </p:nvGrpSpPr>
        <p:grpSpPr>
          <a:xfrm>
            <a:off x="1676400" y="4343400"/>
            <a:ext cx="1143296" cy="993922"/>
            <a:chOff x="1751012" y="4027615"/>
            <a:chExt cx="1143296" cy="993922"/>
          </a:xfrm>
        </p:grpSpPr>
        <p:pic>
          <p:nvPicPr>
            <p:cNvPr id="115" name="Picture 114" descr="storage_w_7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9760" y="4027615"/>
              <a:ext cx="685800" cy="685800"/>
            </a:xfrm>
            <a:prstGeom prst="rect">
              <a:avLst/>
            </a:prstGeom>
          </p:spPr>
        </p:pic>
        <p:sp>
          <p:nvSpPr>
            <p:cNvPr id="129" name="Rectangle 128"/>
            <p:cNvSpPr/>
            <p:nvPr/>
          </p:nvSpPr>
          <p:spPr>
            <a:xfrm>
              <a:off x="1751012" y="4744538"/>
              <a:ext cx="1143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Storage</a:t>
              </a:r>
            </a:p>
          </p:txBody>
        </p:sp>
      </p:grpSp>
      <p:grpSp>
        <p:nvGrpSpPr>
          <p:cNvPr id="12" name="Group 160"/>
          <p:cNvGrpSpPr/>
          <p:nvPr/>
        </p:nvGrpSpPr>
        <p:grpSpPr>
          <a:xfrm>
            <a:off x="1676400" y="5638800"/>
            <a:ext cx="1143296" cy="970462"/>
            <a:chOff x="1751012" y="5049338"/>
            <a:chExt cx="1143296" cy="970462"/>
          </a:xfrm>
        </p:grpSpPr>
        <p:pic>
          <p:nvPicPr>
            <p:cNvPr id="131" name="Picture 130" descr="network_w_72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9760" y="5049338"/>
              <a:ext cx="685800" cy="685800"/>
            </a:xfrm>
            <a:prstGeom prst="rect">
              <a:avLst/>
            </a:prstGeom>
          </p:spPr>
        </p:pic>
        <p:sp>
          <p:nvSpPr>
            <p:cNvPr id="133" name="Rectangle 132"/>
            <p:cNvSpPr/>
            <p:nvPr/>
          </p:nvSpPr>
          <p:spPr>
            <a:xfrm>
              <a:off x="1751012" y="5742801"/>
              <a:ext cx="1143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grpSp>
        <p:nvGrpSpPr>
          <p:cNvPr id="13" name="Group 163"/>
          <p:cNvGrpSpPr/>
          <p:nvPr/>
        </p:nvGrpSpPr>
        <p:grpSpPr>
          <a:xfrm>
            <a:off x="2819401" y="1905000"/>
            <a:ext cx="1132335" cy="1143000"/>
            <a:chOff x="2975545" y="1759138"/>
            <a:chExt cx="1132335" cy="1143000"/>
          </a:xfrm>
        </p:grpSpPr>
        <p:pic>
          <p:nvPicPr>
            <p:cNvPr id="135" name="Picture 134" descr="social-network_w_72.png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98812" y="1759138"/>
              <a:ext cx="685800" cy="685800"/>
            </a:xfrm>
            <a:prstGeom prst="rect">
              <a:avLst/>
            </a:prstGeom>
          </p:spPr>
        </p:pic>
        <p:sp>
          <p:nvSpPr>
            <p:cNvPr id="138" name="Rectangle 137"/>
            <p:cNvSpPr/>
            <p:nvPr/>
          </p:nvSpPr>
          <p:spPr>
            <a:xfrm>
              <a:off x="2975545" y="2440473"/>
              <a:ext cx="113233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Oracle Social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Network</a:t>
              </a:r>
            </a:p>
          </p:txBody>
        </p:sp>
      </p:grpSp>
      <p:grpSp>
        <p:nvGrpSpPr>
          <p:cNvPr id="14" name="Group 162"/>
          <p:cNvGrpSpPr/>
          <p:nvPr/>
        </p:nvGrpSpPr>
        <p:grpSpPr>
          <a:xfrm>
            <a:off x="2786234" y="3200400"/>
            <a:ext cx="1252367" cy="1127690"/>
            <a:chOff x="2915529" y="2915375"/>
            <a:chExt cx="1252367" cy="1127690"/>
          </a:xfrm>
        </p:grpSpPr>
        <p:pic>
          <p:nvPicPr>
            <p:cNvPr id="139" name="Picture 138" descr="bigdataD_w_72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8812" y="2915375"/>
              <a:ext cx="685800" cy="685800"/>
            </a:xfrm>
            <a:prstGeom prst="rect">
              <a:avLst/>
            </a:prstGeom>
          </p:spPr>
        </p:pic>
        <p:sp>
          <p:nvSpPr>
            <p:cNvPr id="141" name="Rectangle 140"/>
            <p:cNvSpPr/>
            <p:nvPr/>
          </p:nvSpPr>
          <p:spPr>
            <a:xfrm>
              <a:off x="2915529" y="3581400"/>
              <a:ext cx="12523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Oracle Big Data Discovery</a:t>
              </a:r>
            </a:p>
          </p:txBody>
        </p:sp>
      </p:grpSp>
      <p:grpSp>
        <p:nvGrpSpPr>
          <p:cNvPr id="15" name="Group 161"/>
          <p:cNvGrpSpPr/>
          <p:nvPr/>
        </p:nvGrpSpPr>
        <p:grpSpPr>
          <a:xfrm>
            <a:off x="2743200" y="4343400"/>
            <a:ext cx="1295696" cy="1097794"/>
            <a:chOff x="2893864" y="4088271"/>
            <a:chExt cx="1295696" cy="1097794"/>
          </a:xfrm>
        </p:grpSpPr>
        <p:pic>
          <p:nvPicPr>
            <p:cNvPr id="143" name="Picture 142" descr="BigDataPreparation_w_72.png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8812" y="4088271"/>
              <a:ext cx="685800" cy="685800"/>
            </a:xfrm>
            <a:prstGeom prst="rect">
              <a:avLst/>
            </a:prstGeom>
          </p:spPr>
        </p:pic>
        <p:sp>
          <p:nvSpPr>
            <p:cNvPr id="145" name="Rectangle 144"/>
            <p:cNvSpPr/>
            <p:nvPr/>
          </p:nvSpPr>
          <p:spPr>
            <a:xfrm>
              <a:off x="2893864" y="4724400"/>
              <a:ext cx="12956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Oracle Big Data 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Preparation</a:t>
              </a:r>
            </a:p>
          </p:txBody>
        </p:sp>
      </p:grpSp>
      <p:grpSp>
        <p:nvGrpSpPr>
          <p:cNvPr id="16" name="Group 159"/>
          <p:cNvGrpSpPr/>
          <p:nvPr/>
        </p:nvGrpSpPr>
        <p:grpSpPr>
          <a:xfrm>
            <a:off x="4114801" y="595588"/>
            <a:ext cx="912429" cy="1071265"/>
            <a:chOff x="6727257" y="1981200"/>
            <a:chExt cx="912429" cy="1071265"/>
          </a:xfrm>
        </p:grpSpPr>
        <p:pic>
          <p:nvPicPr>
            <p:cNvPr id="167" name="Picture 166" descr="documents_w_72.png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40571" y="1981200"/>
              <a:ext cx="685800" cy="685800"/>
            </a:xfrm>
            <a:prstGeom prst="rect">
              <a:avLst/>
            </a:prstGeom>
          </p:spPr>
        </p:pic>
        <p:sp>
          <p:nvSpPr>
            <p:cNvPr id="168" name="Rectangle 167"/>
            <p:cNvSpPr/>
            <p:nvPr/>
          </p:nvSpPr>
          <p:spPr>
            <a:xfrm>
              <a:off x="6727257" y="2590800"/>
              <a:ext cx="9124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Documents</a:t>
              </a: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Cloud</a:t>
              </a:r>
            </a:p>
          </p:txBody>
        </p:sp>
      </p:grpSp>
      <p:grpSp>
        <p:nvGrpSpPr>
          <p:cNvPr id="17" name="Group 64"/>
          <p:cNvGrpSpPr/>
          <p:nvPr/>
        </p:nvGrpSpPr>
        <p:grpSpPr>
          <a:xfrm>
            <a:off x="4114800" y="3200400"/>
            <a:ext cx="990600" cy="1066800"/>
            <a:chOff x="8228012" y="3733800"/>
            <a:chExt cx="990600" cy="1066800"/>
          </a:xfrm>
        </p:grpSpPr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80412" y="3733800"/>
              <a:ext cx="685800" cy="685800"/>
            </a:xfrm>
            <a:prstGeom prst="rect">
              <a:avLst/>
            </a:prstGeom>
          </p:spPr>
        </p:pic>
        <p:sp>
          <p:nvSpPr>
            <p:cNvPr id="171" name="TextBox 170"/>
            <p:cNvSpPr txBox="1"/>
            <p:nvPr/>
          </p:nvSpPr>
          <p:spPr>
            <a:xfrm>
              <a:off x="8228012" y="44196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SOA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Cloud Service</a:t>
              </a:r>
            </a:p>
          </p:txBody>
        </p:sp>
      </p:grpSp>
      <p:grpSp>
        <p:nvGrpSpPr>
          <p:cNvPr id="18" name="Group 64"/>
          <p:cNvGrpSpPr/>
          <p:nvPr/>
        </p:nvGrpSpPr>
        <p:grpSpPr>
          <a:xfrm>
            <a:off x="4114800" y="1905000"/>
            <a:ext cx="990600" cy="1143000"/>
            <a:chOff x="8228012" y="3733800"/>
            <a:chExt cx="990600" cy="1143000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80412" y="3733800"/>
              <a:ext cx="685800" cy="685800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8228012" y="4495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 smtClean="0">
                  <a:solidFill>
                    <a:srgbClr val="FFFFFF"/>
                  </a:solidFill>
                  <a:cs typeface="MV Boli" panose="02000500030200090000" pitchFamily="2" charset="0"/>
                </a:rPr>
                <a:t>Visual </a:t>
              </a: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Builder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Cloud Service</a:t>
              </a:r>
            </a:p>
          </p:txBody>
        </p:sp>
      </p:grpSp>
      <p:grpSp>
        <p:nvGrpSpPr>
          <p:cNvPr id="19" name="Group 61"/>
          <p:cNvGrpSpPr/>
          <p:nvPr/>
        </p:nvGrpSpPr>
        <p:grpSpPr>
          <a:xfrm>
            <a:off x="2895600" y="5562600"/>
            <a:ext cx="990600" cy="1143000"/>
            <a:chOff x="8189832" y="5562600"/>
            <a:chExt cx="990600" cy="1143000"/>
          </a:xfrm>
        </p:grpSpPr>
        <p:sp>
          <p:nvSpPr>
            <p:cNvPr id="176" name="TextBox 175"/>
            <p:cNvSpPr txBox="1"/>
            <p:nvPr/>
          </p:nvSpPr>
          <p:spPr>
            <a:xfrm>
              <a:off x="8189832" y="63246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IoT</a:t>
              </a: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  Cloud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Service</a:t>
              </a:r>
            </a:p>
          </p:txBody>
        </p:sp>
        <p:pic>
          <p:nvPicPr>
            <p:cNvPr id="177" name="Picture 176" descr="IoT.png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42232" y="5562600"/>
              <a:ext cx="685800" cy="685800"/>
            </a:xfrm>
            <a:prstGeom prst="rect">
              <a:avLst/>
            </a:prstGeom>
          </p:spPr>
        </p:pic>
      </p:grpSp>
      <p:grpSp>
        <p:nvGrpSpPr>
          <p:cNvPr id="20" name="Group 81"/>
          <p:cNvGrpSpPr/>
          <p:nvPr/>
        </p:nvGrpSpPr>
        <p:grpSpPr>
          <a:xfrm>
            <a:off x="4038600" y="4495801"/>
            <a:ext cx="1143296" cy="885309"/>
            <a:chOff x="8771804" y="4559300"/>
            <a:chExt cx="1143296" cy="885309"/>
          </a:xfrm>
        </p:grpSpPr>
        <p:pic>
          <p:nvPicPr>
            <p:cNvPr id="83" name="Picture 4" descr="https://cloud.oracle.com/opc/paas/images/opcSitesBannerIcon.png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8956675" y="45593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84" name="Rectangle 83"/>
            <p:cNvSpPr/>
            <p:nvPr/>
          </p:nvSpPr>
          <p:spPr>
            <a:xfrm>
              <a:off x="8771804" y="5167610"/>
              <a:ext cx="114329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Sites Cloud</a:t>
              </a:r>
            </a:p>
          </p:txBody>
        </p:sp>
      </p:grpSp>
      <p:grpSp>
        <p:nvGrpSpPr>
          <p:cNvPr id="21" name="Group 90"/>
          <p:cNvGrpSpPr/>
          <p:nvPr/>
        </p:nvGrpSpPr>
        <p:grpSpPr>
          <a:xfrm>
            <a:off x="5291465" y="609601"/>
            <a:ext cx="845103" cy="962799"/>
            <a:chOff x="5289876" y="609600"/>
            <a:chExt cx="845103" cy="962799"/>
          </a:xfrm>
        </p:grpSpPr>
        <p:pic>
          <p:nvPicPr>
            <p:cNvPr id="7170" name="Picture 2" descr="https://cloud.oracle.com/opc/paas/images/kafka_w_72.png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5369527" y="609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89" name="Rectangle 88"/>
            <p:cNvSpPr/>
            <p:nvPr/>
          </p:nvSpPr>
          <p:spPr>
            <a:xfrm>
              <a:off x="5289876" y="1295400"/>
              <a:ext cx="8451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Event Hub</a:t>
              </a:r>
            </a:p>
          </p:txBody>
        </p:sp>
      </p:grpSp>
      <p:grpSp>
        <p:nvGrpSpPr>
          <p:cNvPr id="22" name="Group 92"/>
          <p:cNvGrpSpPr/>
          <p:nvPr/>
        </p:nvGrpSpPr>
        <p:grpSpPr>
          <a:xfrm>
            <a:off x="6508260" y="609600"/>
            <a:ext cx="782587" cy="1066800"/>
            <a:chOff x="6506671" y="609600"/>
            <a:chExt cx="782587" cy="1066800"/>
          </a:xfrm>
        </p:grpSpPr>
        <p:pic>
          <p:nvPicPr>
            <p:cNvPr id="7172" name="Picture 4" descr="https://cloud.oracle.com/opc/paas/images/databasebackup_w_72.png"/>
            <p:cNvPicPr>
              <a:picLocks noChangeAspect="1" noChangeArrowheads="1"/>
            </p:cNvPicPr>
            <p:nvPr/>
          </p:nvPicPr>
          <p:blipFill>
            <a:blip r:embed="rId23" cstate="print"/>
            <a:srcRect/>
            <a:stretch>
              <a:fillRect/>
            </a:stretch>
          </p:blipFill>
          <p:spPr bwMode="auto">
            <a:xfrm>
              <a:off x="6551612" y="609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92" name="Rectangle 91"/>
            <p:cNvSpPr/>
            <p:nvPr/>
          </p:nvSpPr>
          <p:spPr>
            <a:xfrm>
              <a:off x="6506671" y="1214735"/>
              <a:ext cx="7825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Database</a:t>
              </a: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Backup</a:t>
              </a:r>
            </a:p>
          </p:txBody>
        </p:sp>
      </p:grpSp>
      <p:grpSp>
        <p:nvGrpSpPr>
          <p:cNvPr id="23" name="Group 98"/>
          <p:cNvGrpSpPr/>
          <p:nvPr/>
        </p:nvGrpSpPr>
        <p:grpSpPr>
          <a:xfrm>
            <a:off x="7617538" y="609601"/>
            <a:ext cx="688262" cy="886599"/>
            <a:chOff x="7615950" y="609600"/>
            <a:chExt cx="688262" cy="886599"/>
          </a:xfrm>
        </p:grpSpPr>
        <p:pic>
          <p:nvPicPr>
            <p:cNvPr id="7174" name="Picture 6" descr="https://cloud.oracle.com/opc/paas/images/MySQL_w_72.png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7618412" y="609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97" name="Rectangle 96"/>
            <p:cNvSpPr/>
            <p:nvPr/>
          </p:nvSpPr>
          <p:spPr>
            <a:xfrm>
              <a:off x="7615950" y="1219200"/>
              <a:ext cx="6351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MySQL</a:t>
              </a:r>
              <a:endParaRPr lang="en-US" sz="1200" b="1" kern="0" dirty="0">
                <a:solidFill>
                  <a:schemeClr val="bg1"/>
                </a:solidFill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24" name="Group 101"/>
          <p:cNvGrpSpPr/>
          <p:nvPr/>
        </p:nvGrpSpPr>
        <p:grpSpPr>
          <a:xfrm>
            <a:off x="8686800" y="609601"/>
            <a:ext cx="685800" cy="962799"/>
            <a:chOff x="8685212" y="609600"/>
            <a:chExt cx="685800" cy="962799"/>
          </a:xfrm>
        </p:grpSpPr>
        <p:pic>
          <p:nvPicPr>
            <p:cNvPr id="7176" name="Picture 8" descr="https://cloud.oracle.com/opc/paas/images/NoSQL_w_72.png"/>
            <p:cNvPicPr>
              <a:picLocks noChangeAspect="1" noChangeArrowheads="1"/>
            </p:cNvPicPr>
            <p:nvPr/>
          </p:nvPicPr>
          <p:blipFill>
            <a:blip r:embed="rId25" cstate="print"/>
            <a:srcRect/>
            <a:stretch>
              <a:fillRect/>
            </a:stretch>
          </p:blipFill>
          <p:spPr bwMode="auto">
            <a:xfrm>
              <a:off x="8685212" y="609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00" name="Rectangle 99"/>
            <p:cNvSpPr/>
            <p:nvPr/>
          </p:nvSpPr>
          <p:spPr>
            <a:xfrm>
              <a:off x="8696433" y="1295400"/>
              <a:ext cx="6126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NoSQL</a:t>
              </a:r>
              <a:endParaRPr lang="en-US" sz="1200" b="1" kern="0" dirty="0">
                <a:solidFill>
                  <a:schemeClr val="bg1"/>
                </a:solidFill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25" name="Group 108"/>
          <p:cNvGrpSpPr/>
          <p:nvPr/>
        </p:nvGrpSpPr>
        <p:grpSpPr>
          <a:xfrm>
            <a:off x="9902856" y="609601"/>
            <a:ext cx="771365" cy="1071265"/>
            <a:chOff x="9901267" y="609600"/>
            <a:chExt cx="771365" cy="1071265"/>
          </a:xfrm>
        </p:grpSpPr>
        <p:pic>
          <p:nvPicPr>
            <p:cNvPr id="7178" name="Picture 10" descr="https://cloud.oracle.com/opc/paas/images/BigDataCompute_w_72.png"/>
            <p:cNvPicPr>
              <a:picLocks noChangeAspect="1" noChangeArrowheads="1"/>
            </p:cNvPicPr>
            <p:nvPr/>
          </p:nvPicPr>
          <p:blipFill>
            <a:blip r:embed="rId26" cstate="print"/>
            <a:srcRect/>
            <a:stretch>
              <a:fillRect/>
            </a:stretch>
          </p:blipFill>
          <p:spPr bwMode="auto">
            <a:xfrm>
              <a:off x="9904412" y="6096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04" name="Rectangle 103"/>
            <p:cNvSpPr/>
            <p:nvPr/>
          </p:nvSpPr>
          <p:spPr>
            <a:xfrm>
              <a:off x="9901267" y="1219200"/>
              <a:ext cx="7713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BigData</a:t>
              </a:r>
              <a:endParaRPr lang="en-US" sz="1200" b="1" kern="0" dirty="0">
                <a:solidFill>
                  <a:schemeClr val="bg1"/>
                </a:solidFill>
                <a:ea typeface="Calibri"/>
                <a:cs typeface="MV Boli" pitchFamily="2" charset="0"/>
                <a:sym typeface="Calibri"/>
              </a:endParaRP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Compute</a:t>
              </a:r>
            </a:p>
          </p:txBody>
        </p:sp>
      </p:grpSp>
      <p:grpSp>
        <p:nvGrpSpPr>
          <p:cNvPr id="26" name="Group 118"/>
          <p:cNvGrpSpPr/>
          <p:nvPr/>
        </p:nvGrpSpPr>
        <p:grpSpPr>
          <a:xfrm>
            <a:off x="5524500" y="1905000"/>
            <a:ext cx="990600" cy="1066800"/>
            <a:chOff x="5522912" y="1905000"/>
            <a:chExt cx="990600" cy="1066800"/>
          </a:xfrm>
        </p:grpSpPr>
        <p:pic>
          <p:nvPicPr>
            <p:cNvPr id="7180" name="Picture 12" descr="https://cloud.oracle.com/opc/paas/images/Java_w_72.png"/>
            <p:cNvPicPr>
              <a:picLocks noChangeAspect="1" noChangeArrowheads="1"/>
            </p:cNvPicPr>
            <p:nvPr/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5675312" y="19050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10" name="TextBox 109"/>
            <p:cNvSpPr txBox="1"/>
            <p:nvPr/>
          </p:nvSpPr>
          <p:spPr>
            <a:xfrm>
              <a:off x="5522912" y="259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Java Cloud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Service</a:t>
              </a:r>
            </a:p>
          </p:txBody>
        </p:sp>
      </p:grpSp>
      <p:grpSp>
        <p:nvGrpSpPr>
          <p:cNvPr id="27" name="Group 117"/>
          <p:cNvGrpSpPr/>
          <p:nvPr/>
        </p:nvGrpSpPr>
        <p:grpSpPr>
          <a:xfrm>
            <a:off x="6591300" y="1981200"/>
            <a:ext cx="990600" cy="1066800"/>
            <a:chOff x="6589712" y="1981200"/>
            <a:chExt cx="990600" cy="1066800"/>
          </a:xfrm>
        </p:grpSpPr>
        <p:pic>
          <p:nvPicPr>
            <p:cNvPr id="7182" name="Picture 14" descr="https://cloud.oracle.com/opc/paas/images/messaging_w_72.png"/>
            <p:cNvPicPr>
              <a:picLocks noChangeAspect="1" noChangeArrowheads="1"/>
            </p:cNvPicPr>
            <p:nvPr/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6742112" y="1981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11" name="TextBox 110"/>
            <p:cNvSpPr txBox="1"/>
            <p:nvPr/>
          </p:nvSpPr>
          <p:spPr>
            <a:xfrm>
              <a:off x="6589712" y="26670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Messaging</a:t>
              </a:r>
            </a:p>
          </p:txBody>
        </p:sp>
      </p:grpSp>
      <p:grpSp>
        <p:nvGrpSpPr>
          <p:cNvPr id="28" name="Group 121"/>
          <p:cNvGrpSpPr/>
          <p:nvPr/>
        </p:nvGrpSpPr>
        <p:grpSpPr>
          <a:xfrm>
            <a:off x="7620000" y="1981200"/>
            <a:ext cx="990600" cy="990600"/>
            <a:chOff x="7618412" y="1981200"/>
            <a:chExt cx="990600" cy="990600"/>
          </a:xfrm>
        </p:grpSpPr>
        <p:pic>
          <p:nvPicPr>
            <p:cNvPr id="7184" name="Picture 16" descr="https://cloud.oracle.com/opc/paas/images/applicationcontainer_w_72.png"/>
            <p:cNvPicPr>
              <a:picLocks noChangeAspect="1" noChangeArrowheads="1"/>
            </p:cNvPicPr>
            <p:nvPr/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7770812" y="1981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21" name="TextBox 120"/>
            <p:cNvSpPr txBox="1"/>
            <p:nvPr/>
          </p:nvSpPr>
          <p:spPr>
            <a:xfrm>
              <a:off x="7618412" y="259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Application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Container Cloud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Service</a:t>
              </a:r>
            </a:p>
          </p:txBody>
        </p:sp>
      </p:grpSp>
      <p:grpSp>
        <p:nvGrpSpPr>
          <p:cNvPr id="29" name="Group 124"/>
          <p:cNvGrpSpPr/>
          <p:nvPr/>
        </p:nvGrpSpPr>
        <p:grpSpPr>
          <a:xfrm>
            <a:off x="8763000" y="1981200"/>
            <a:ext cx="990600" cy="914400"/>
            <a:chOff x="8761412" y="1981200"/>
            <a:chExt cx="990600" cy="914400"/>
          </a:xfrm>
        </p:grpSpPr>
        <p:pic>
          <p:nvPicPr>
            <p:cNvPr id="7186" name="Picture 18" descr="https://cloud.oracle.com/opc/paas/images/developer_w_72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913812" y="1981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23" name="TextBox 122"/>
            <p:cNvSpPr txBox="1"/>
            <p:nvPr/>
          </p:nvSpPr>
          <p:spPr>
            <a:xfrm>
              <a:off x="8761412" y="2667000"/>
              <a:ext cx="9906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Developer</a:t>
              </a:r>
            </a:p>
          </p:txBody>
        </p:sp>
      </p:grpSp>
      <p:grpSp>
        <p:nvGrpSpPr>
          <p:cNvPr id="30" name="Group 126"/>
          <p:cNvGrpSpPr/>
          <p:nvPr/>
        </p:nvGrpSpPr>
        <p:grpSpPr>
          <a:xfrm>
            <a:off x="9906000" y="1981200"/>
            <a:ext cx="990600" cy="914400"/>
            <a:chOff x="9904412" y="1981200"/>
            <a:chExt cx="990600" cy="914400"/>
          </a:xfrm>
        </p:grpSpPr>
        <p:pic>
          <p:nvPicPr>
            <p:cNvPr id="7188" name="Picture 20" descr="https://cloud.oracle.com/opc/paas/images/APIcatalog_w_72.png"/>
            <p:cNvPicPr>
              <a:picLocks noChangeAspect="1" noChangeArrowheads="1"/>
            </p:cNvPicPr>
            <p:nvPr/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10056812" y="19812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126" name="TextBox 125"/>
            <p:cNvSpPr txBox="1"/>
            <p:nvPr/>
          </p:nvSpPr>
          <p:spPr>
            <a:xfrm>
              <a:off x="9904412" y="2667000"/>
              <a:ext cx="9906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API Catalog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2047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0" y="0"/>
            <a:ext cx="7581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Technical Elements</a:t>
            </a:r>
          </a:p>
        </p:txBody>
      </p:sp>
      <p:sp>
        <p:nvSpPr>
          <p:cNvPr id="6148" name="AutoShape 4" descr="https://encrypted-tbn1.gstatic.com/images?q=tbn:ANd9GcQrrFT7JTz79f9VGitFQzhKyDF9U7Y-yO9BDGjhY_gnkE5zxfdRtg"/>
          <p:cNvSpPr>
            <a:spLocks noChangeAspect="1" noChangeArrowheads="1"/>
          </p:cNvSpPr>
          <p:nvPr/>
        </p:nvSpPr>
        <p:spPr bwMode="auto">
          <a:xfrm>
            <a:off x="65089" y="-136525"/>
            <a:ext cx="5857875" cy="585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55"/>
          <p:cNvGrpSpPr/>
          <p:nvPr/>
        </p:nvGrpSpPr>
        <p:grpSpPr>
          <a:xfrm>
            <a:off x="152401" y="789802"/>
            <a:ext cx="673253" cy="962799"/>
            <a:chOff x="2894012" y="1219200"/>
            <a:chExt cx="673253" cy="962799"/>
          </a:xfrm>
        </p:grpSpPr>
        <p:pic>
          <p:nvPicPr>
            <p:cNvPr id="63" name="Picture 62" descr="linux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4012" y="1219200"/>
              <a:ext cx="673253" cy="692307"/>
            </a:xfrm>
            <a:prstGeom prst="rect">
              <a:avLst/>
            </a:prstGeom>
          </p:spPr>
        </p:pic>
        <p:sp>
          <p:nvSpPr>
            <p:cNvPr id="64" name="Rectangle 63"/>
            <p:cNvSpPr/>
            <p:nvPr/>
          </p:nvSpPr>
          <p:spPr>
            <a:xfrm>
              <a:off x="2970212" y="1905000"/>
              <a:ext cx="5261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Linux</a:t>
              </a:r>
            </a:p>
          </p:txBody>
        </p:sp>
      </p:grpSp>
      <p:grpSp>
        <p:nvGrpSpPr>
          <p:cNvPr id="3" name="Group 56"/>
          <p:cNvGrpSpPr/>
          <p:nvPr/>
        </p:nvGrpSpPr>
        <p:grpSpPr>
          <a:xfrm>
            <a:off x="152400" y="2113003"/>
            <a:ext cx="838200" cy="810399"/>
            <a:chOff x="5865812" y="3228201"/>
            <a:chExt cx="838200" cy="81039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65812" y="3228201"/>
              <a:ext cx="838200" cy="541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5" name="Rectangle 64"/>
            <p:cNvSpPr/>
            <p:nvPr/>
          </p:nvSpPr>
          <p:spPr>
            <a:xfrm>
              <a:off x="5916502" y="3761601"/>
              <a:ext cx="6351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Docker</a:t>
              </a:r>
              <a:endParaRPr lang="en-US" sz="1200" b="1" kern="0" dirty="0">
                <a:solidFill>
                  <a:srgbClr val="FFFFFF"/>
                </a:solidFill>
                <a:latin typeface="Calibri"/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4" name="Group 86"/>
          <p:cNvGrpSpPr/>
          <p:nvPr/>
        </p:nvGrpSpPr>
        <p:grpSpPr>
          <a:xfrm>
            <a:off x="1101122" y="789801"/>
            <a:ext cx="838200" cy="990600"/>
            <a:chOff x="2789449" y="3124200"/>
            <a:chExt cx="838200" cy="990600"/>
          </a:xfrm>
        </p:grpSpPr>
        <p:sp>
          <p:nvSpPr>
            <p:cNvPr id="69" name="Rectangle 68"/>
            <p:cNvSpPr/>
            <p:nvPr/>
          </p:nvSpPr>
          <p:spPr>
            <a:xfrm>
              <a:off x="2803631" y="3837801"/>
              <a:ext cx="80983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WebLogic</a:t>
              </a:r>
              <a:endParaRPr lang="en-US" sz="1200" b="1" kern="0" dirty="0">
                <a:solidFill>
                  <a:srgbClr val="FFFFFF"/>
                </a:solidFill>
                <a:latin typeface="Calibri"/>
                <a:ea typeface="Calibri"/>
                <a:cs typeface="MV Boli" pitchFamily="2" charset="0"/>
                <a:sym typeface="Calibri"/>
              </a:endParaRPr>
            </a:p>
          </p:txBody>
        </p:sp>
        <p:grpSp>
          <p:nvGrpSpPr>
            <p:cNvPr id="5" name="Group 74"/>
            <p:cNvGrpSpPr/>
            <p:nvPr/>
          </p:nvGrpSpPr>
          <p:grpSpPr>
            <a:xfrm>
              <a:off x="2789449" y="3124200"/>
              <a:ext cx="838200" cy="690902"/>
              <a:chOff x="5637212" y="1290298"/>
              <a:chExt cx="838200" cy="690902"/>
            </a:xfrm>
          </p:grpSpPr>
          <p:grpSp>
            <p:nvGrpSpPr>
              <p:cNvPr id="6" name="Group 67"/>
              <p:cNvGrpSpPr/>
              <p:nvPr/>
            </p:nvGrpSpPr>
            <p:grpSpPr>
              <a:xfrm>
                <a:off x="5637212" y="1290298"/>
                <a:ext cx="838200" cy="690902"/>
                <a:chOff x="5561012" y="1143000"/>
                <a:chExt cx="979487" cy="807361"/>
              </a:xfrm>
            </p:grpSpPr>
            <p:pic>
              <p:nvPicPr>
                <p:cNvPr id="6149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561012" y="1143000"/>
                  <a:ext cx="979487" cy="8073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67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561012" y="1143000"/>
                  <a:ext cx="979487" cy="8073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grpSp>
            <p:nvGrpSpPr>
              <p:cNvPr id="7" name="Group 70"/>
              <p:cNvGrpSpPr/>
              <p:nvPr/>
            </p:nvGrpSpPr>
            <p:grpSpPr>
              <a:xfrm>
                <a:off x="5637212" y="1290298"/>
                <a:ext cx="838200" cy="690902"/>
                <a:chOff x="5561012" y="1143000"/>
                <a:chExt cx="979487" cy="807361"/>
              </a:xfrm>
            </p:grpSpPr>
            <p:pic>
              <p:nvPicPr>
                <p:cNvPr id="73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561012" y="1143000"/>
                  <a:ext cx="979487" cy="8073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74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561012" y="1143000"/>
                  <a:ext cx="979487" cy="8073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</p:grpSp>
      <p:grpSp>
        <p:nvGrpSpPr>
          <p:cNvPr id="8" name="Group 84"/>
          <p:cNvGrpSpPr/>
          <p:nvPr/>
        </p:nvGrpSpPr>
        <p:grpSpPr>
          <a:xfrm>
            <a:off x="2214792" y="866001"/>
            <a:ext cx="535577" cy="914400"/>
            <a:chOff x="2817812" y="5257800"/>
            <a:chExt cx="535577" cy="914400"/>
          </a:xfrm>
        </p:grpSpPr>
        <p:pic>
          <p:nvPicPr>
            <p:cNvPr id="6150" name="Picture 6" descr="C:\temp\icons\ic-Database-wht.png"/>
            <p:cNvPicPr>
              <a:picLocks noChangeAspect="1" noChangeArrowheads="1"/>
            </p:cNvPicPr>
            <p:nvPr/>
          </p:nvPicPr>
          <p:blipFill>
            <a:blip r:embed="rId6" cstate="print"/>
            <a:srcRect l="14583" t="14583" r="14583" b="12500"/>
            <a:stretch>
              <a:fillRect/>
            </a:stretch>
          </p:blipFill>
          <p:spPr bwMode="auto">
            <a:xfrm>
              <a:off x="2817812" y="5257800"/>
              <a:ext cx="535577" cy="551329"/>
            </a:xfrm>
            <a:prstGeom prst="rect">
              <a:avLst/>
            </a:prstGeom>
            <a:noFill/>
          </p:spPr>
        </p:pic>
        <p:sp>
          <p:nvSpPr>
            <p:cNvPr id="76" name="Rectangle 75"/>
            <p:cNvSpPr/>
            <p:nvPr/>
          </p:nvSpPr>
          <p:spPr>
            <a:xfrm>
              <a:off x="2882660" y="5895201"/>
              <a:ext cx="4058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12c</a:t>
              </a:r>
            </a:p>
          </p:txBody>
        </p:sp>
      </p:grpSp>
      <p:grpSp>
        <p:nvGrpSpPr>
          <p:cNvPr id="9" name="Group 58"/>
          <p:cNvGrpSpPr/>
          <p:nvPr/>
        </p:nvGrpSpPr>
        <p:grpSpPr>
          <a:xfrm>
            <a:off x="1429305" y="2113003"/>
            <a:ext cx="510076" cy="810399"/>
            <a:chOff x="1218883" y="1828800"/>
            <a:chExt cx="510076" cy="810399"/>
          </a:xfrm>
        </p:grpSpPr>
        <p:pic>
          <p:nvPicPr>
            <p:cNvPr id="6153" name="Picture 9" descr="C:\temp\icons\ic-Document-wht.png"/>
            <p:cNvPicPr>
              <a:picLocks noChangeAspect="1" noChangeArrowheads="1"/>
            </p:cNvPicPr>
            <p:nvPr/>
          </p:nvPicPr>
          <p:blipFill>
            <a:blip r:embed="rId7" cstate="print"/>
            <a:srcRect l="22917" t="14583" r="20833" b="16667"/>
            <a:stretch>
              <a:fillRect/>
            </a:stretch>
          </p:blipFill>
          <p:spPr bwMode="auto">
            <a:xfrm>
              <a:off x="1255712" y="1828800"/>
              <a:ext cx="436418" cy="533400"/>
            </a:xfrm>
            <a:prstGeom prst="rect">
              <a:avLst/>
            </a:prstGeom>
            <a:noFill/>
          </p:spPr>
        </p:pic>
        <p:sp>
          <p:nvSpPr>
            <p:cNvPr id="58" name="Rectangle 57"/>
            <p:cNvSpPr/>
            <p:nvPr/>
          </p:nvSpPr>
          <p:spPr>
            <a:xfrm>
              <a:off x="1218883" y="2362200"/>
              <a:ext cx="5100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Code</a:t>
              </a:r>
            </a:p>
          </p:txBody>
        </p:sp>
      </p:grpSp>
      <p:grpSp>
        <p:nvGrpSpPr>
          <p:cNvPr id="10" name="Group 61"/>
          <p:cNvGrpSpPr/>
          <p:nvPr/>
        </p:nvGrpSpPr>
        <p:grpSpPr>
          <a:xfrm>
            <a:off x="3025837" y="838200"/>
            <a:ext cx="990600" cy="685800"/>
            <a:chOff x="3312461" y="3886200"/>
            <a:chExt cx="2131154" cy="1340259"/>
          </a:xfrm>
        </p:grpSpPr>
        <p:pic>
          <p:nvPicPr>
            <p:cNvPr id="60" name="Picture 59" descr="jboss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2461" y="3886200"/>
              <a:ext cx="2131154" cy="1340259"/>
            </a:xfrm>
            <a:prstGeom prst="rect">
              <a:avLst/>
            </a:prstGeom>
          </p:spPr>
        </p:pic>
        <p:pic>
          <p:nvPicPr>
            <p:cNvPr id="61" name="Picture 60" descr="jboss.pn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2461" y="3886200"/>
              <a:ext cx="2131154" cy="1340259"/>
            </a:xfrm>
            <a:prstGeom prst="rect">
              <a:avLst/>
            </a:prstGeom>
          </p:spPr>
        </p:pic>
      </p:grpSp>
      <p:pic>
        <p:nvPicPr>
          <p:cNvPr id="66" name="Picture 65" descr="admin_console.png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6330" y="2161401"/>
            <a:ext cx="685800" cy="457200"/>
          </a:xfrm>
          <a:prstGeom prst="rect">
            <a:avLst/>
          </a:prstGeom>
        </p:spPr>
      </p:pic>
      <p:pic>
        <p:nvPicPr>
          <p:cNvPr id="75" name="Picture 74" descr="chart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48336" y="3429000"/>
            <a:ext cx="721283" cy="609600"/>
          </a:xfrm>
          <a:prstGeom prst="rect">
            <a:avLst/>
          </a:prstGeom>
        </p:spPr>
      </p:pic>
      <p:pic>
        <p:nvPicPr>
          <p:cNvPr id="81" name="Picture 80" descr="checklist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797049" y="3352800"/>
            <a:ext cx="483628" cy="685800"/>
          </a:xfrm>
          <a:prstGeom prst="rect">
            <a:avLst/>
          </a:prstGeom>
        </p:spPr>
      </p:pic>
      <p:pic>
        <p:nvPicPr>
          <p:cNvPr id="84" name="Picture 83" descr="Cloud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2401" y="3352800"/>
            <a:ext cx="1049445" cy="685800"/>
          </a:xfrm>
          <a:prstGeom prst="rect">
            <a:avLst/>
          </a:prstGeom>
        </p:spPr>
      </p:pic>
      <p:pic>
        <p:nvPicPr>
          <p:cNvPr id="85" name="Picture 84" descr="code_js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81001" y="4495800"/>
            <a:ext cx="547255" cy="685800"/>
          </a:xfrm>
          <a:prstGeom prst="rect">
            <a:avLst/>
          </a:prstGeom>
        </p:spPr>
      </p:pic>
      <p:pic>
        <p:nvPicPr>
          <p:cNvPr id="87" name="Picture 86" descr="dev_in_clou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8469" y="3352800"/>
            <a:ext cx="1049445" cy="685800"/>
          </a:xfrm>
          <a:prstGeom prst="rect">
            <a:avLst/>
          </a:prstGeom>
        </p:spPr>
      </p:pic>
      <p:pic>
        <p:nvPicPr>
          <p:cNvPr id="91" name="Picture 90" descr="filt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3801" y="3429000"/>
            <a:ext cx="560579" cy="533400"/>
          </a:xfrm>
          <a:prstGeom prst="rect">
            <a:avLst/>
          </a:prstGeom>
        </p:spPr>
      </p:pic>
      <p:pic>
        <p:nvPicPr>
          <p:cNvPr id="93" name="Picture 92" descr="java_in_cloud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35572" y="3352800"/>
            <a:ext cx="1049445" cy="685800"/>
          </a:xfrm>
          <a:prstGeom prst="rect">
            <a:avLst/>
          </a:prstGeom>
        </p:spPr>
      </p:pic>
      <p:pic>
        <p:nvPicPr>
          <p:cNvPr id="94" name="Picture 93" descr="java_se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752675" y="3352800"/>
            <a:ext cx="676717" cy="685800"/>
          </a:xfrm>
          <a:prstGeom prst="rect">
            <a:avLst/>
          </a:prstGeom>
        </p:spPr>
      </p:pic>
      <p:pic>
        <p:nvPicPr>
          <p:cNvPr id="100" name="Picture 99" descr="laptop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69504" y="3352800"/>
            <a:ext cx="981307" cy="685800"/>
          </a:xfrm>
          <a:prstGeom prst="rect">
            <a:avLst/>
          </a:prstGeom>
        </p:spPr>
      </p:pic>
      <p:pic>
        <p:nvPicPr>
          <p:cNvPr id="109" name="Picture 108" descr="office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60835" y="2009001"/>
            <a:ext cx="697064" cy="609600"/>
          </a:xfrm>
          <a:prstGeom prst="rect">
            <a:avLst/>
          </a:prstGeom>
        </p:spPr>
      </p:pic>
      <p:pic>
        <p:nvPicPr>
          <p:cNvPr id="110" name="Picture 109" descr="phone.pn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200400" y="4343400"/>
            <a:ext cx="379268" cy="685800"/>
          </a:xfrm>
          <a:prstGeom prst="rect">
            <a:avLst/>
          </a:prstGeom>
        </p:spPr>
      </p:pic>
      <p:pic>
        <p:nvPicPr>
          <p:cNvPr id="111" name="Picture 110" descr="piece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76400" y="4419600"/>
            <a:ext cx="649180" cy="685800"/>
          </a:xfrm>
          <a:prstGeom prst="rect">
            <a:avLst/>
          </a:prstGeom>
        </p:spPr>
      </p:pic>
      <p:pic>
        <p:nvPicPr>
          <p:cNvPr id="118" name="Picture 117" descr="plug_connect.pn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37276" y="3429000"/>
            <a:ext cx="801076" cy="609600"/>
          </a:xfrm>
          <a:prstGeom prst="rect">
            <a:avLst/>
          </a:prstGeom>
        </p:spPr>
      </p:pic>
      <p:pic>
        <p:nvPicPr>
          <p:cNvPr id="119" name="Picture 118" descr="puppet.pn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291906" y="838200"/>
            <a:ext cx="1447800" cy="510784"/>
          </a:xfrm>
          <a:prstGeom prst="rect">
            <a:avLst/>
          </a:prstGeom>
        </p:spPr>
      </p:pic>
      <p:pic>
        <p:nvPicPr>
          <p:cNvPr id="121" name="Picture 120" descr="report.pn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906011" y="3429000"/>
            <a:ext cx="1080135" cy="685800"/>
          </a:xfrm>
          <a:prstGeom prst="rect">
            <a:avLst/>
          </a:prstGeom>
        </p:spPr>
      </p:pic>
      <p:grpSp>
        <p:nvGrpSpPr>
          <p:cNvPr id="11" name="Group 128"/>
          <p:cNvGrpSpPr/>
          <p:nvPr/>
        </p:nvGrpSpPr>
        <p:grpSpPr>
          <a:xfrm>
            <a:off x="6015176" y="914400"/>
            <a:ext cx="1132041" cy="838200"/>
            <a:chOff x="6314310" y="914400"/>
            <a:chExt cx="1132041" cy="838200"/>
          </a:xfrm>
        </p:grpSpPr>
        <p:pic>
          <p:nvPicPr>
            <p:cNvPr id="122" name="Picture 121" descr="source_control.png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51730" y="914400"/>
              <a:ext cx="457200" cy="457200"/>
            </a:xfrm>
            <a:prstGeom prst="rect">
              <a:avLst/>
            </a:prstGeom>
          </p:spPr>
        </p:pic>
        <p:sp>
          <p:nvSpPr>
            <p:cNvPr id="127" name="Rectangle 126"/>
            <p:cNvSpPr/>
            <p:nvPr/>
          </p:nvSpPr>
          <p:spPr>
            <a:xfrm>
              <a:off x="6314310" y="1475601"/>
              <a:ext cx="11320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Source Control</a:t>
              </a:r>
            </a:p>
          </p:txBody>
        </p:sp>
      </p:grpSp>
      <p:grpSp>
        <p:nvGrpSpPr>
          <p:cNvPr id="12" name="Group 130"/>
          <p:cNvGrpSpPr/>
          <p:nvPr/>
        </p:nvGrpSpPr>
        <p:grpSpPr>
          <a:xfrm>
            <a:off x="7422685" y="838201"/>
            <a:ext cx="533400" cy="886599"/>
            <a:chOff x="7618412" y="838200"/>
            <a:chExt cx="533400" cy="886599"/>
          </a:xfrm>
        </p:grpSpPr>
        <p:pic>
          <p:nvPicPr>
            <p:cNvPr id="99" name="Picture 98" descr="JIRA.png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18412" y="838200"/>
              <a:ext cx="533400" cy="533400"/>
            </a:xfrm>
            <a:prstGeom prst="rect">
              <a:avLst/>
            </a:prstGeom>
          </p:spPr>
        </p:pic>
        <p:sp>
          <p:nvSpPr>
            <p:cNvPr id="130" name="Rectangle 129"/>
            <p:cNvSpPr/>
            <p:nvPr/>
          </p:nvSpPr>
          <p:spPr>
            <a:xfrm>
              <a:off x="7656524" y="1447800"/>
              <a:ext cx="4571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JIRA</a:t>
              </a:r>
            </a:p>
          </p:txBody>
        </p:sp>
      </p:grpSp>
      <p:grpSp>
        <p:nvGrpSpPr>
          <p:cNvPr id="13" name="Group 132"/>
          <p:cNvGrpSpPr/>
          <p:nvPr/>
        </p:nvGrpSpPr>
        <p:grpSpPr>
          <a:xfrm>
            <a:off x="9236712" y="838200"/>
            <a:ext cx="665567" cy="914400"/>
            <a:chOff x="7943445" y="838200"/>
            <a:chExt cx="665567" cy="914400"/>
          </a:xfrm>
        </p:grpSpPr>
        <p:pic>
          <p:nvPicPr>
            <p:cNvPr id="92" name="Picture 91" descr="GitHub.png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09528" y="838200"/>
              <a:ext cx="533400" cy="533400"/>
            </a:xfrm>
            <a:prstGeom prst="rect">
              <a:avLst/>
            </a:prstGeom>
          </p:spPr>
        </p:pic>
        <p:sp>
          <p:nvSpPr>
            <p:cNvPr id="132" name="Rectangle 131"/>
            <p:cNvSpPr/>
            <p:nvPr/>
          </p:nvSpPr>
          <p:spPr>
            <a:xfrm>
              <a:off x="7943445" y="1475601"/>
              <a:ext cx="66556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GITHub</a:t>
              </a:r>
              <a:endParaRPr lang="en-US" sz="1200" b="1" kern="0" dirty="0">
                <a:solidFill>
                  <a:srgbClr val="FFFFFF"/>
                </a:solidFill>
                <a:latin typeface="Calibri"/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4" name="Group 134"/>
          <p:cNvGrpSpPr/>
          <p:nvPr/>
        </p:nvGrpSpPr>
        <p:grpSpPr>
          <a:xfrm>
            <a:off x="8231554" y="838200"/>
            <a:ext cx="729688" cy="914400"/>
            <a:chOff x="7963285" y="838200"/>
            <a:chExt cx="729688" cy="914400"/>
          </a:xfrm>
        </p:grpSpPr>
        <p:pic>
          <p:nvPicPr>
            <p:cNvPr id="70" name="Picture 69" descr="brackets.png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61429" y="838200"/>
              <a:ext cx="533400" cy="533400"/>
            </a:xfrm>
            <a:prstGeom prst="rect">
              <a:avLst/>
            </a:prstGeom>
          </p:spPr>
        </p:pic>
        <p:sp>
          <p:nvSpPr>
            <p:cNvPr id="134" name="Rectangle 133"/>
            <p:cNvSpPr/>
            <p:nvPr/>
          </p:nvSpPr>
          <p:spPr>
            <a:xfrm>
              <a:off x="7963285" y="1475601"/>
              <a:ext cx="7296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Brackets</a:t>
              </a:r>
            </a:p>
          </p:txBody>
        </p:sp>
      </p:grpSp>
      <p:grpSp>
        <p:nvGrpSpPr>
          <p:cNvPr id="15" name="Group 138"/>
          <p:cNvGrpSpPr/>
          <p:nvPr/>
        </p:nvGrpSpPr>
        <p:grpSpPr>
          <a:xfrm>
            <a:off x="2378087" y="2085202"/>
            <a:ext cx="1003801" cy="810399"/>
            <a:chOff x="1958832" y="1905000"/>
            <a:chExt cx="1003801" cy="810399"/>
          </a:xfrm>
        </p:grpSpPr>
        <p:sp>
          <p:nvSpPr>
            <p:cNvPr id="136" name="Rectangle 135"/>
            <p:cNvSpPr/>
            <p:nvPr/>
          </p:nvSpPr>
          <p:spPr>
            <a:xfrm>
              <a:off x="1958832" y="2438400"/>
              <a:ext cx="100380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Microservice</a:t>
              </a:r>
              <a:endParaRPr lang="en-US" sz="1200" b="1" kern="0" dirty="0">
                <a:solidFill>
                  <a:srgbClr val="FFFFFF"/>
                </a:solidFill>
                <a:latin typeface="Calibri"/>
                <a:ea typeface="Calibri"/>
                <a:cs typeface="MV Boli" pitchFamily="2" charset="0"/>
                <a:sym typeface="Calibri"/>
              </a:endParaRPr>
            </a:p>
          </p:txBody>
        </p:sp>
        <p:grpSp>
          <p:nvGrpSpPr>
            <p:cNvPr id="16" name="Group 137"/>
            <p:cNvGrpSpPr/>
            <p:nvPr/>
          </p:nvGrpSpPr>
          <p:grpSpPr>
            <a:xfrm>
              <a:off x="2208212" y="1905000"/>
              <a:ext cx="533400" cy="533400"/>
              <a:chOff x="2208212" y="1905000"/>
              <a:chExt cx="533400" cy="533400"/>
            </a:xfrm>
          </p:grpSpPr>
          <p:pic>
            <p:nvPicPr>
              <p:cNvPr id="102" name="Picture 101" descr="microservice.png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208212" y="19050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37" name="Picture 136" descr="microservice.png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2208212" y="1905000"/>
                <a:ext cx="533400" cy="533400"/>
              </a:xfrm>
              <a:prstGeom prst="rect">
                <a:avLst/>
              </a:prstGeom>
            </p:spPr>
          </p:pic>
        </p:grpSp>
      </p:grpSp>
      <p:grpSp>
        <p:nvGrpSpPr>
          <p:cNvPr id="17" name="Group 140"/>
          <p:cNvGrpSpPr/>
          <p:nvPr/>
        </p:nvGrpSpPr>
        <p:grpSpPr>
          <a:xfrm>
            <a:off x="4881584" y="2085202"/>
            <a:ext cx="813043" cy="810399"/>
            <a:chOff x="3273409" y="1905000"/>
            <a:chExt cx="813043" cy="810399"/>
          </a:xfrm>
        </p:grpSpPr>
        <p:pic>
          <p:nvPicPr>
            <p:cNvPr id="97" name="Picture 96" descr="javascript.png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476131" y="1905000"/>
              <a:ext cx="407599" cy="533400"/>
            </a:xfrm>
            <a:prstGeom prst="rect">
              <a:avLst/>
            </a:prstGeom>
          </p:spPr>
        </p:pic>
        <p:sp>
          <p:nvSpPr>
            <p:cNvPr id="140" name="Rectangle 139"/>
            <p:cNvSpPr/>
            <p:nvPr/>
          </p:nvSpPr>
          <p:spPr>
            <a:xfrm>
              <a:off x="3273409" y="2438400"/>
              <a:ext cx="81304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 err="1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Javascript</a:t>
              </a:r>
              <a:endParaRPr lang="en-US" sz="1200" b="1" kern="0" dirty="0">
                <a:solidFill>
                  <a:srgbClr val="FFFFFF"/>
                </a:solidFill>
                <a:latin typeface="Calibri"/>
                <a:ea typeface="Calibri"/>
                <a:cs typeface="MV Boli" pitchFamily="2" charset="0"/>
                <a:sym typeface="Calibri"/>
              </a:endParaRPr>
            </a:p>
          </p:txBody>
        </p:sp>
      </p:grpSp>
      <p:grpSp>
        <p:nvGrpSpPr>
          <p:cNvPr id="18" name="Group 142"/>
          <p:cNvGrpSpPr/>
          <p:nvPr/>
        </p:nvGrpSpPr>
        <p:grpSpPr>
          <a:xfrm>
            <a:off x="3820592" y="2085202"/>
            <a:ext cx="622286" cy="810398"/>
            <a:chOff x="3055200" y="1905001"/>
            <a:chExt cx="622286" cy="810398"/>
          </a:xfrm>
        </p:grpSpPr>
        <p:pic>
          <p:nvPicPr>
            <p:cNvPr id="89" name="Picture 88" descr="eclipse.png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097439" y="1905001"/>
              <a:ext cx="537809" cy="533400"/>
            </a:xfrm>
            <a:prstGeom prst="rect">
              <a:avLst/>
            </a:prstGeom>
          </p:spPr>
        </p:pic>
        <p:sp>
          <p:nvSpPr>
            <p:cNvPr id="142" name="Rectangle 141"/>
            <p:cNvSpPr/>
            <p:nvPr/>
          </p:nvSpPr>
          <p:spPr>
            <a:xfrm>
              <a:off x="3055200" y="2438400"/>
              <a:ext cx="6222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Eclipse</a:t>
              </a:r>
            </a:p>
          </p:txBody>
        </p:sp>
      </p:grpSp>
      <p:grpSp>
        <p:nvGrpSpPr>
          <p:cNvPr id="19" name="Group 144"/>
          <p:cNvGrpSpPr/>
          <p:nvPr/>
        </p:nvGrpSpPr>
        <p:grpSpPr>
          <a:xfrm>
            <a:off x="7287855" y="2085202"/>
            <a:ext cx="909771" cy="810399"/>
            <a:chOff x="4722812" y="1905000"/>
            <a:chExt cx="909771" cy="810399"/>
          </a:xfrm>
        </p:grpSpPr>
        <p:pic>
          <p:nvPicPr>
            <p:cNvPr id="86" name="Picture 85" descr="deploy.png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722812" y="1905000"/>
              <a:ext cx="909771" cy="533400"/>
            </a:xfrm>
            <a:prstGeom prst="rect">
              <a:avLst/>
            </a:prstGeom>
          </p:spPr>
        </p:pic>
        <p:sp>
          <p:nvSpPr>
            <p:cNvPr id="144" name="Rectangle 143"/>
            <p:cNvSpPr/>
            <p:nvPr/>
          </p:nvSpPr>
          <p:spPr>
            <a:xfrm>
              <a:off x="4859340" y="2438400"/>
              <a:ext cx="6367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Deploy</a:t>
              </a:r>
            </a:p>
          </p:txBody>
        </p:sp>
      </p:grpSp>
      <p:grpSp>
        <p:nvGrpSpPr>
          <p:cNvPr id="20" name="Group 146"/>
          <p:cNvGrpSpPr/>
          <p:nvPr/>
        </p:nvGrpSpPr>
        <p:grpSpPr>
          <a:xfrm>
            <a:off x="6133331" y="2085202"/>
            <a:ext cx="715818" cy="810399"/>
            <a:chOff x="4799013" y="1905000"/>
            <a:chExt cx="715818" cy="810399"/>
          </a:xfrm>
        </p:grpSpPr>
        <p:pic>
          <p:nvPicPr>
            <p:cNvPr id="123" name="Picture 122" descr="sprint.png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99013" y="1905000"/>
              <a:ext cx="715818" cy="533400"/>
            </a:xfrm>
            <a:prstGeom prst="rect">
              <a:avLst/>
            </a:prstGeom>
          </p:spPr>
        </p:pic>
        <p:sp>
          <p:nvSpPr>
            <p:cNvPr id="146" name="Rectangle 145"/>
            <p:cNvSpPr/>
            <p:nvPr/>
          </p:nvSpPr>
          <p:spPr>
            <a:xfrm>
              <a:off x="4872228" y="2438400"/>
              <a:ext cx="5693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Sprint</a:t>
              </a:r>
            </a:p>
          </p:txBody>
        </p:sp>
      </p:grpSp>
      <p:grpSp>
        <p:nvGrpSpPr>
          <p:cNvPr id="21" name="Group 148"/>
          <p:cNvGrpSpPr/>
          <p:nvPr/>
        </p:nvGrpSpPr>
        <p:grpSpPr>
          <a:xfrm>
            <a:off x="10177747" y="838201"/>
            <a:ext cx="671980" cy="886599"/>
            <a:chOff x="9897141" y="838200"/>
            <a:chExt cx="671980" cy="886599"/>
          </a:xfrm>
        </p:grpSpPr>
        <p:pic>
          <p:nvPicPr>
            <p:cNvPr id="104" name="Picture 103" descr="node_js.png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66832" y="838200"/>
              <a:ext cx="532598" cy="609600"/>
            </a:xfrm>
            <a:prstGeom prst="rect">
              <a:avLst/>
            </a:prstGeom>
          </p:spPr>
        </p:pic>
        <p:sp>
          <p:nvSpPr>
            <p:cNvPr id="148" name="Rectangle 147"/>
            <p:cNvSpPr/>
            <p:nvPr/>
          </p:nvSpPr>
          <p:spPr>
            <a:xfrm>
              <a:off x="9897141" y="1447800"/>
              <a:ext cx="6719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Node.js</a:t>
              </a:r>
            </a:p>
          </p:txBody>
        </p:sp>
      </p:grpSp>
      <p:grpSp>
        <p:nvGrpSpPr>
          <p:cNvPr id="22" name="Group 151"/>
          <p:cNvGrpSpPr/>
          <p:nvPr/>
        </p:nvGrpSpPr>
        <p:grpSpPr>
          <a:xfrm>
            <a:off x="11125200" y="838201"/>
            <a:ext cx="680970" cy="886599"/>
            <a:chOff x="10514012" y="838200"/>
            <a:chExt cx="680970" cy="886599"/>
          </a:xfrm>
        </p:grpSpPr>
        <p:pic>
          <p:nvPicPr>
            <p:cNvPr id="125" name="Picture 124" descr="verify.png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14012" y="838200"/>
              <a:ext cx="680970" cy="685800"/>
            </a:xfrm>
            <a:prstGeom prst="rect">
              <a:avLst/>
            </a:prstGeom>
          </p:spPr>
        </p:pic>
        <p:sp>
          <p:nvSpPr>
            <p:cNvPr id="150" name="Rectangle 149"/>
            <p:cNvSpPr/>
            <p:nvPr/>
          </p:nvSpPr>
          <p:spPr>
            <a:xfrm>
              <a:off x="10571406" y="1447800"/>
              <a:ext cx="56618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Verify</a:t>
              </a:r>
            </a:p>
          </p:txBody>
        </p:sp>
      </p:grpSp>
      <p:grpSp>
        <p:nvGrpSpPr>
          <p:cNvPr id="23" name="Group 154"/>
          <p:cNvGrpSpPr/>
          <p:nvPr/>
        </p:nvGrpSpPr>
        <p:grpSpPr>
          <a:xfrm>
            <a:off x="10896600" y="2085202"/>
            <a:ext cx="1136850" cy="886599"/>
            <a:chOff x="8837612" y="1905000"/>
            <a:chExt cx="1136850" cy="886599"/>
          </a:xfrm>
        </p:grpSpPr>
        <p:pic>
          <p:nvPicPr>
            <p:cNvPr id="72" name="Picture 71" descr="calendar.png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980144" y="1905000"/>
              <a:ext cx="851787" cy="533400"/>
            </a:xfrm>
            <a:prstGeom prst="rect">
              <a:avLst/>
            </a:prstGeom>
          </p:spPr>
        </p:pic>
        <p:sp>
          <p:nvSpPr>
            <p:cNvPr id="153" name="Rectangle 152"/>
            <p:cNvSpPr/>
            <p:nvPr/>
          </p:nvSpPr>
          <p:spPr>
            <a:xfrm>
              <a:off x="8837612" y="2514600"/>
              <a:ext cx="113685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Time/Calendar</a:t>
              </a:r>
            </a:p>
          </p:txBody>
        </p:sp>
      </p:grpSp>
      <p:grpSp>
        <p:nvGrpSpPr>
          <p:cNvPr id="24" name="Group 158"/>
          <p:cNvGrpSpPr/>
          <p:nvPr/>
        </p:nvGrpSpPr>
        <p:grpSpPr>
          <a:xfrm>
            <a:off x="4362695" y="4343649"/>
            <a:ext cx="923651" cy="962551"/>
            <a:chOff x="4361106" y="4343648"/>
            <a:chExt cx="923651" cy="962551"/>
          </a:xfrm>
        </p:grpSpPr>
        <p:pic>
          <p:nvPicPr>
            <p:cNvPr id="156" name="Picture 155" descr="agile_board.png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552294" y="4343648"/>
              <a:ext cx="551518" cy="685552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4361106" y="5029200"/>
              <a:ext cx="92365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rgbClr val="FFFFFF"/>
                  </a:solidFill>
                  <a:latin typeface="Calibri"/>
                  <a:ea typeface="Calibri"/>
                  <a:cs typeface="MV Boli" pitchFamily="2" charset="0"/>
                  <a:sym typeface="Calibri"/>
                </a:rPr>
                <a:t>Agile Board</a:t>
              </a:r>
            </a:p>
          </p:txBody>
        </p:sp>
      </p:grpSp>
      <p:pic>
        <p:nvPicPr>
          <p:cNvPr id="107" name="Picture 106" descr="ic-Application-wht.png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715000" y="4114800"/>
            <a:ext cx="914400" cy="914400"/>
          </a:xfrm>
          <a:prstGeom prst="rect">
            <a:avLst/>
          </a:prstGeom>
        </p:spPr>
      </p:pic>
      <p:pic>
        <p:nvPicPr>
          <p:cNvPr id="108" name="Picture 107" descr="ic-OracleCloud-outline-wht.png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629400" y="4191000"/>
            <a:ext cx="914400" cy="914400"/>
          </a:xfrm>
          <a:prstGeom prst="rect">
            <a:avLst/>
          </a:prstGeom>
        </p:spPr>
      </p:pic>
      <p:pic>
        <p:nvPicPr>
          <p:cNvPr id="112" name="Picture 111" descr="ic-Analytics-wht.png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7696200" y="4267200"/>
            <a:ext cx="914400" cy="914400"/>
          </a:xfrm>
          <a:prstGeom prst="rect">
            <a:avLst/>
          </a:prstGeom>
        </p:spPr>
      </p:pic>
      <p:pic>
        <p:nvPicPr>
          <p:cNvPr id="113" name="Picture 112" descr="ic-ArchivingData-wht.png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8686800" y="4191000"/>
            <a:ext cx="914400" cy="914400"/>
          </a:xfrm>
          <a:prstGeom prst="rect">
            <a:avLst/>
          </a:prstGeom>
        </p:spPr>
      </p:pic>
      <p:pic>
        <p:nvPicPr>
          <p:cNvPr id="114" name="Picture 113" descr="ic-MagnifyingGlass-wht.png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9525000" y="4267200"/>
            <a:ext cx="914400" cy="914400"/>
          </a:xfrm>
          <a:prstGeom prst="rect">
            <a:avLst/>
          </a:prstGeom>
        </p:spPr>
      </p:pic>
      <p:pic>
        <p:nvPicPr>
          <p:cNvPr id="115" name="Picture 114" descr="ic-Academics-wht.png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0287000" y="4267200"/>
            <a:ext cx="914400" cy="914400"/>
          </a:xfrm>
          <a:prstGeom prst="rect">
            <a:avLst/>
          </a:prstGeom>
        </p:spPr>
      </p:pic>
      <p:pic>
        <p:nvPicPr>
          <p:cNvPr id="116" name="Picture 115" descr="ic-Innovation-wht.png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1125200" y="4191000"/>
            <a:ext cx="914400" cy="914400"/>
          </a:xfrm>
          <a:prstGeom prst="rect">
            <a:avLst/>
          </a:prstGeom>
        </p:spPr>
      </p:pic>
      <p:pic>
        <p:nvPicPr>
          <p:cNvPr id="117" name="Picture 116" descr="ic-DataCenter-wht.png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304800" y="5486400"/>
            <a:ext cx="914400" cy="914400"/>
          </a:xfrm>
          <a:prstGeom prst="rect">
            <a:avLst/>
          </a:prstGeom>
        </p:spPr>
      </p:pic>
      <p:pic>
        <p:nvPicPr>
          <p:cNvPr id="120" name="Picture 119" descr="ic-OracleProductStack-white.png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066800" y="5562600"/>
            <a:ext cx="914400" cy="914400"/>
          </a:xfrm>
          <a:prstGeom prst="rect">
            <a:avLst/>
          </a:prstGeom>
        </p:spPr>
      </p:pic>
      <p:grpSp>
        <p:nvGrpSpPr>
          <p:cNvPr id="25" name="Group 127"/>
          <p:cNvGrpSpPr/>
          <p:nvPr/>
        </p:nvGrpSpPr>
        <p:grpSpPr>
          <a:xfrm>
            <a:off x="1828800" y="5666602"/>
            <a:ext cx="838200" cy="810399"/>
            <a:chOff x="10801350" y="5019675"/>
            <a:chExt cx="838200" cy="810399"/>
          </a:xfrm>
        </p:grpSpPr>
        <p:pic>
          <p:nvPicPr>
            <p:cNvPr id="151" name="Picture 150" descr="beacon.png"/>
            <p:cNvPicPr>
              <a:picLocks noChangeAspect="1"/>
            </p:cNvPicPr>
            <p:nvPr/>
          </p:nvPicPr>
          <p:blipFill>
            <a:blip r:embed="rId47" cstate="print"/>
            <a:srcRect l="40122" t="34286" r="39878" b="34464"/>
            <a:stretch>
              <a:fillRect/>
            </a:stretch>
          </p:blipFill>
          <p:spPr>
            <a:xfrm>
              <a:off x="10896600" y="5019675"/>
              <a:ext cx="637467" cy="581025"/>
            </a:xfrm>
            <a:prstGeom prst="rect">
              <a:avLst/>
            </a:prstGeom>
          </p:spPr>
        </p:pic>
        <p:sp>
          <p:nvSpPr>
            <p:cNvPr id="154" name="Rectangle 153"/>
            <p:cNvSpPr/>
            <p:nvPr/>
          </p:nvSpPr>
          <p:spPr>
            <a:xfrm>
              <a:off x="10801350" y="5553075"/>
              <a:ext cx="838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Beacon</a:t>
              </a:r>
            </a:p>
          </p:txBody>
        </p:sp>
      </p:grpSp>
      <p:grpSp>
        <p:nvGrpSpPr>
          <p:cNvPr id="26" name="Group 181"/>
          <p:cNvGrpSpPr/>
          <p:nvPr/>
        </p:nvGrpSpPr>
        <p:grpSpPr>
          <a:xfrm>
            <a:off x="2819400" y="5715000"/>
            <a:ext cx="838200" cy="838200"/>
            <a:chOff x="11264137" y="5943600"/>
            <a:chExt cx="838200" cy="838200"/>
          </a:xfrm>
        </p:grpSpPr>
        <p:sp>
          <p:nvSpPr>
            <p:cNvPr id="160" name="TextBox 159"/>
            <p:cNvSpPr txBox="1"/>
            <p:nvPr/>
          </p:nvSpPr>
          <p:spPr>
            <a:xfrm>
              <a:off x="11264137" y="6477000"/>
              <a:ext cx="8382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Pivotal</a:t>
              </a:r>
            </a:p>
          </p:txBody>
        </p:sp>
        <p:pic>
          <p:nvPicPr>
            <p:cNvPr id="161" name="Picture 4"/>
            <p:cNvPicPr>
              <a:picLocks noChangeAspect="1" noChangeArrowheads="1"/>
            </p:cNvPicPr>
            <p:nvPr/>
          </p:nvPicPr>
          <p:blipFill>
            <a:blip r:embed="rId48" cstate="print"/>
            <a:srcRect/>
            <a:stretch>
              <a:fillRect/>
            </a:stretch>
          </p:blipFill>
          <p:spPr bwMode="auto">
            <a:xfrm>
              <a:off x="11350153" y="5943600"/>
              <a:ext cx="537519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7" name="Group 173"/>
          <p:cNvGrpSpPr/>
          <p:nvPr/>
        </p:nvGrpSpPr>
        <p:grpSpPr>
          <a:xfrm>
            <a:off x="3733801" y="5791201"/>
            <a:ext cx="380999" cy="626429"/>
            <a:chOff x="4570412" y="5638800"/>
            <a:chExt cx="380999" cy="626429"/>
          </a:xfrm>
        </p:grpSpPr>
        <p:sp>
          <p:nvSpPr>
            <p:cNvPr id="162" name="TextBox 161"/>
            <p:cNvSpPr txBox="1"/>
            <p:nvPr/>
          </p:nvSpPr>
          <p:spPr>
            <a:xfrm>
              <a:off x="4601989" y="6085180"/>
              <a:ext cx="317844" cy="18004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300" b="1" dirty="0">
                  <a:solidFill>
                    <a:srgbClr val="FFFFFF"/>
                  </a:solidFill>
                </a:rPr>
                <a:t>Web</a:t>
              </a:r>
            </a:p>
          </p:txBody>
        </p:sp>
        <p:pic>
          <p:nvPicPr>
            <p:cNvPr id="163" name="Picture 2"/>
            <p:cNvPicPr>
              <a:picLocks noChangeAspect="1" noChangeArrowheads="1"/>
            </p:cNvPicPr>
            <p:nvPr/>
          </p:nvPicPr>
          <p:blipFill>
            <a:blip r:embed="rId49" cstate="print"/>
            <a:srcRect/>
            <a:stretch>
              <a:fillRect/>
            </a:stretch>
          </p:blipFill>
          <p:spPr bwMode="auto">
            <a:xfrm>
              <a:off x="4570412" y="5638800"/>
              <a:ext cx="380999" cy="336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8" name="Group 30"/>
          <p:cNvGrpSpPr/>
          <p:nvPr/>
        </p:nvGrpSpPr>
        <p:grpSpPr>
          <a:xfrm>
            <a:off x="4114800" y="5638800"/>
            <a:ext cx="1371600" cy="990600"/>
            <a:chOff x="3046412" y="685800"/>
            <a:chExt cx="1371600" cy="990600"/>
          </a:xfrm>
        </p:grpSpPr>
        <p:pic>
          <p:nvPicPr>
            <p:cNvPr id="165" name="Picture 4" descr="C:\temp\icons\ic-SocialNetwork2-wht.png"/>
            <p:cNvPicPr>
              <a:picLocks noChangeAspect="1" noChangeArrowheads="1"/>
            </p:cNvPicPr>
            <p:nvPr/>
          </p:nvPicPr>
          <p:blipFill>
            <a:blip r:embed="rId50" cstate="print"/>
            <a:srcRect l="14714" t="12891" r="12370" b="16276"/>
            <a:stretch>
              <a:fillRect/>
            </a:stretch>
          </p:blipFill>
          <p:spPr bwMode="auto">
            <a:xfrm>
              <a:off x="3427412" y="685800"/>
              <a:ext cx="549088" cy="533400"/>
            </a:xfrm>
            <a:prstGeom prst="rect">
              <a:avLst/>
            </a:prstGeom>
            <a:noFill/>
          </p:spPr>
        </p:pic>
        <p:sp>
          <p:nvSpPr>
            <p:cNvPr id="166" name="TextBox 165"/>
            <p:cNvSpPr txBox="1"/>
            <p:nvPr/>
          </p:nvSpPr>
          <p:spPr>
            <a:xfrm>
              <a:off x="3046412" y="1371600"/>
              <a:ext cx="13716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Social  Media</a:t>
              </a:r>
            </a:p>
          </p:txBody>
        </p:sp>
      </p:grpSp>
      <p:pic>
        <p:nvPicPr>
          <p:cNvPr id="168" name="Picture 11" descr="C:\temp\icons\ic-Reports-wht.png"/>
          <p:cNvPicPr>
            <a:picLocks noChangeAspect="1" noChangeArrowheads="1"/>
          </p:cNvPicPr>
          <p:nvPr/>
        </p:nvPicPr>
        <p:blipFill>
          <a:blip r:embed="rId51" cstate="print"/>
          <a:srcRect l="21832" t="14540" r="21918" b="14627"/>
          <a:stretch>
            <a:fillRect/>
          </a:stretch>
        </p:blipFill>
        <p:spPr bwMode="auto">
          <a:xfrm>
            <a:off x="5562601" y="5638801"/>
            <a:ext cx="437029" cy="550333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6248400" y="5410200"/>
            <a:ext cx="762000" cy="91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1" name="TextBox 170"/>
          <p:cNvSpPr txBox="1"/>
          <p:nvPr/>
        </p:nvSpPr>
        <p:spPr>
          <a:xfrm>
            <a:off x="5943600" y="6400800"/>
            <a:ext cx="1371600" cy="304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200" b="1" dirty="0">
                <a:solidFill>
                  <a:srgbClr val="FFFFFF"/>
                </a:solidFill>
                <a:cs typeface="MV Boli" panose="02000500030200090000" pitchFamily="2" charset="0"/>
              </a:rPr>
              <a:t>CHEF Server</a:t>
            </a:r>
          </a:p>
        </p:txBody>
      </p:sp>
      <p:grpSp>
        <p:nvGrpSpPr>
          <p:cNvPr id="29" name="Group 172"/>
          <p:cNvGrpSpPr/>
          <p:nvPr/>
        </p:nvGrpSpPr>
        <p:grpSpPr>
          <a:xfrm>
            <a:off x="7239000" y="5562600"/>
            <a:ext cx="1371600" cy="1066800"/>
            <a:chOff x="7694612" y="5486400"/>
            <a:chExt cx="1371600" cy="10668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3" cstate="print"/>
            <a:srcRect/>
            <a:stretch>
              <a:fillRect/>
            </a:stretch>
          </p:blipFill>
          <p:spPr bwMode="auto">
            <a:xfrm>
              <a:off x="7913821" y="5486400"/>
              <a:ext cx="933183" cy="6301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2" name="TextBox 171"/>
            <p:cNvSpPr txBox="1"/>
            <p:nvPr/>
          </p:nvSpPr>
          <p:spPr>
            <a:xfrm>
              <a:off x="7694612" y="6248400"/>
              <a:ext cx="13716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CHEF  Recipe</a:t>
              </a:r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8763000" y="5562601"/>
            <a:ext cx="565372" cy="715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0" name="Group 175"/>
          <p:cNvGrpSpPr/>
          <p:nvPr/>
        </p:nvGrpSpPr>
        <p:grpSpPr>
          <a:xfrm>
            <a:off x="9525000" y="5562600"/>
            <a:ext cx="838200" cy="1066800"/>
            <a:chOff x="9523412" y="5562600"/>
            <a:chExt cx="838200" cy="1066800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5" cstate="print"/>
            <a:srcRect/>
            <a:stretch>
              <a:fillRect/>
            </a:stretch>
          </p:blipFill>
          <p:spPr bwMode="auto">
            <a:xfrm>
              <a:off x="9523412" y="5562600"/>
              <a:ext cx="762000" cy="691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5" name="TextBox 174"/>
            <p:cNvSpPr txBox="1"/>
            <p:nvPr/>
          </p:nvSpPr>
          <p:spPr>
            <a:xfrm>
              <a:off x="9523412" y="6324600"/>
              <a:ext cx="838200" cy="3048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CHEF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40516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/>
          <p:cNvSpPr/>
          <p:nvPr/>
        </p:nvSpPr>
        <p:spPr>
          <a:xfrm>
            <a:off x="0" y="0"/>
            <a:ext cx="7581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err="1">
                <a:solidFill>
                  <a:srgbClr val="FFFFFF"/>
                </a:solidFill>
                <a:latin typeface="Impact" pitchFamily="34" charset="0"/>
              </a:rPr>
              <a:t>SaaS</a:t>
            </a:r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 Cloud Elements</a:t>
            </a:r>
          </a:p>
        </p:txBody>
      </p:sp>
      <p:sp>
        <p:nvSpPr>
          <p:cNvPr id="6148" name="AutoShape 4" descr="https://encrypted-tbn1.gstatic.com/images?q=tbn:ANd9GcQrrFT7JTz79f9VGitFQzhKyDF9U7Y-yO9BDGjhY_gnkE5zxfdRtg"/>
          <p:cNvSpPr>
            <a:spLocks noChangeAspect="1" noChangeArrowheads="1"/>
          </p:cNvSpPr>
          <p:nvPr/>
        </p:nvSpPr>
        <p:spPr bwMode="auto">
          <a:xfrm>
            <a:off x="65089" y="-136525"/>
            <a:ext cx="5857875" cy="5857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02"/>
          <p:cNvGrpSpPr/>
          <p:nvPr/>
        </p:nvGrpSpPr>
        <p:grpSpPr>
          <a:xfrm>
            <a:off x="304801" y="762001"/>
            <a:ext cx="848309" cy="1071265"/>
            <a:chOff x="6261125" y="3048625"/>
            <a:chExt cx="848309" cy="1071265"/>
          </a:xfrm>
        </p:grpSpPr>
        <p:pic>
          <p:nvPicPr>
            <p:cNvPr id="33" name="Picture 32" descr="marketing_w_7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2379" y="3048625"/>
              <a:ext cx="685800" cy="685800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6261125" y="3658225"/>
              <a:ext cx="84830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Marketing</a:t>
              </a: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Cloud</a:t>
              </a:r>
            </a:p>
          </p:txBody>
        </p:sp>
      </p:grpSp>
      <p:grpSp>
        <p:nvGrpSpPr>
          <p:cNvPr id="3" name="Group 100"/>
          <p:cNvGrpSpPr/>
          <p:nvPr/>
        </p:nvGrpSpPr>
        <p:grpSpPr>
          <a:xfrm>
            <a:off x="1371601" y="762001"/>
            <a:ext cx="1608133" cy="1071265"/>
            <a:chOff x="10090948" y="3048625"/>
            <a:chExt cx="1608133" cy="1071265"/>
          </a:xfrm>
        </p:grpSpPr>
        <p:sp>
          <p:nvSpPr>
            <p:cNvPr id="36" name="Rectangle 35"/>
            <p:cNvSpPr/>
            <p:nvPr/>
          </p:nvSpPr>
          <p:spPr>
            <a:xfrm>
              <a:off x="10090948" y="3658225"/>
              <a:ext cx="16081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Customer Information</a:t>
              </a: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Database</a:t>
              </a:r>
            </a:p>
          </p:txBody>
        </p:sp>
        <p:pic>
          <p:nvPicPr>
            <p:cNvPr id="37" name="Picture 36" descr="database_w_72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2115" y="3048625"/>
              <a:ext cx="685800" cy="685800"/>
            </a:xfrm>
            <a:prstGeom prst="rect">
              <a:avLst/>
            </a:prstGeom>
          </p:spPr>
        </p:pic>
      </p:grpSp>
      <p:grpSp>
        <p:nvGrpSpPr>
          <p:cNvPr id="4" name="Group 96"/>
          <p:cNvGrpSpPr/>
          <p:nvPr/>
        </p:nvGrpSpPr>
        <p:grpSpPr>
          <a:xfrm>
            <a:off x="3124201" y="838201"/>
            <a:ext cx="1369285" cy="993477"/>
            <a:chOff x="7162072" y="2897188"/>
            <a:chExt cx="1369285" cy="993477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20334" y="2897188"/>
              <a:ext cx="652763" cy="531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3" name="Rectangle 42"/>
            <p:cNvSpPr/>
            <p:nvPr/>
          </p:nvSpPr>
          <p:spPr>
            <a:xfrm>
              <a:off x="7162072" y="3429000"/>
              <a:ext cx="13692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Policy Automation</a:t>
              </a:r>
            </a:p>
            <a:p>
              <a:pPr algn="ctr"/>
              <a:r>
                <a:rPr lang="en-US" sz="1200" b="1" kern="0" dirty="0">
                  <a:solidFill>
                    <a:schemeClr val="bg1"/>
                  </a:solidFill>
                  <a:ea typeface="Calibri"/>
                  <a:cs typeface="MV Boli" pitchFamily="2" charset="0"/>
                  <a:sym typeface="Calibri"/>
                </a:rPr>
                <a:t>Cloud Service</a:t>
              </a:r>
            </a:p>
          </p:txBody>
        </p:sp>
      </p:grpSp>
      <p:grpSp>
        <p:nvGrpSpPr>
          <p:cNvPr id="5" name="Group 182"/>
          <p:cNvGrpSpPr/>
          <p:nvPr/>
        </p:nvGrpSpPr>
        <p:grpSpPr>
          <a:xfrm>
            <a:off x="164275" y="3627120"/>
            <a:ext cx="990600" cy="868680"/>
            <a:chOff x="6856412" y="5913120"/>
            <a:chExt cx="990600" cy="868680"/>
          </a:xfrm>
        </p:grpSpPr>
        <p:sp>
          <p:nvSpPr>
            <p:cNvPr id="48" name="TextBox 47"/>
            <p:cNvSpPr txBox="1"/>
            <p:nvPr/>
          </p:nvSpPr>
          <p:spPr>
            <a:xfrm>
              <a:off x="6856412" y="640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E-Business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Suite</a:t>
              </a:r>
            </a:p>
          </p:txBody>
        </p:sp>
        <p:pic>
          <p:nvPicPr>
            <p:cNvPr id="49" name="Picture 5" descr="C:\temp\icons\ic-Building_Office-wht.png"/>
            <p:cNvPicPr>
              <a:picLocks noChangeAspect="1" noChangeArrowheads="1"/>
            </p:cNvPicPr>
            <p:nvPr/>
          </p:nvPicPr>
          <p:blipFill>
            <a:blip r:embed="rId6" cstate="print"/>
            <a:srcRect l="14583" t="10417" r="14583" b="14583"/>
            <a:stretch>
              <a:fillRect/>
            </a:stretch>
          </p:blipFill>
          <p:spPr bwMode="auto">
            <a:xfrm>
              <a:off x="7153592" y="5913120"/>
              <a:ext cx="388620" cy="411480"/>
            </a:xfrm>
            <a:prstGeom prst="rect">
              <a:avLst/>
            </a:prstGeom>
            <a:noFill/>
          </p:spPr>
        </p:pic>
      </p:grpSp>
      <p:grpSp>
        <p:nvGrpSpPr>
          <p:cNvPr id="6" name="Group 183"/>
          <p:cNvGrpSpPr/>
          <p:nvPr/>
        </p:nvGrpSpPr>
        <p:grpSpPr>
          <a:xfrm>
            <a:off x="1231075" y="3752850"/>
            <a:ext cx="990600" cy="742950"/>
            <a:chOff x="7923212" y="6038850"/>
            <a:chExt cx="990600" cy="742950"/>
          </a:xfrm>
        </p:grpSpPr>
        <p:sp>
          <p:nvSpPr>
            <p:cNvPr id="51" name="TextBox 50"/>
            <p:cNvSpPr txBox="1"/>
            <p:nvPr/>
          </p:nvSpPr>
          <p:spPr>
            <a:xfrm>
              <a:off x="7923212" y="640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Customer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Hub</a:t>
              </a:r>
            </a:p>
          </p:txBody>
        </p:sp>
        <p:pic>
          <p:nvPicPr>
            <p:cNvPr id="52" name="Picture 6" descr="C:\temp\icons\ic-Consultation-wht.png"/>
            <p:cNvPicPr>
              <a:picLocks noChangeAspect="1" noChangeArrowheads="1"/>
            </p:cNvPicPr>
            <p:nvPr/>
          </p:nvPicPr>
          <p:blipFill>
            <a:blip r:embed="rId7" cstate="print"/>
            <a:srcRect l="16667" t="29167" r="16667" b="29167"/>
            <a:stretch>
              <a:fillRect/>
            </a:stretch>
          </p:blipFill>
          <p:spPr bwMode="auto">
            <a:xfrm>
              <a:off x="8189912" y="6038850"/>
              <a:ext cx="457200" cy="285750"/>
            </a:xfrm>
            <a:prstGeom prst="rect">
              <a:avLst/>
            </a:prstGeom>
            <a:noFill/>
          </p:spPr>
        </p:pic>
      </p:grpSp>
      <p:grpSp>
        <p:nvGrpSpPr>
          <p:cNvPr id="7" name="Group 184"/>
          <p:cNvGrpSpPr/>
          <p:nvPr/>
        </p:nvGrpSpPr>
        <p:grpSpPr>
          <a:xfrm>
            <a:off x="2297875" y="3733800"/>
            <a:ext cx="990600" cy="762000"/>
            <a:chOff x="8990012" y="6019800"/>
            <a:chExt cx="990600" cy="762000"/>
          </a:xfrm>
        </p:grpSpPr>
        <p:sp>
          <p:nvSpPr>
            <p:cNvPr id="54" name="TextBox 53"/>
            <p:cNvSpPr txBox="1"/>
            <p:nvPr/>
          </p:nvSpPr>
          <p:spPr>
            <a:xfrm>
              <a:off x="8990012" y="64008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DRM</a:t>
              </a:r>
            </a:p>
          </p:txBody>
        </p:sp>
        <p:pic>
          <p:nvPicPr>
            <p:cNvPr id="55" name="Picture 8" descr="C:\temp\icons\ic-ProductDevelopment-wht.png"/>
            <p:cNvPicPr>
              <a:picLocks noChangeAspect="1" noChangeArrowheads="1"/>
            </p:cNvPicPr>
            <p:nvPr/>
          </p:nvPicPr>
          <p:blipFill>
            <a:blip r:embed="rId8" cstate="print"/>
            <a:srcRect l="14583" t="20833" r="14583" b="27083"/>
            <a:stretch>
              <a:fillRect/>
            </a:stretch>
          </p:blipFill>
          <p:spPr bwMode="auto">
            <a:xfrm>
              <a:off x="9256712" y="6019800"/>
              <a:ext cx="457200" cy="336176"/>
            </a:xfrm>
            <a:prstGeom prst="rect">
              <a:avLst/>
            </a:prstGeom>
            <a:noFill/>
          </p:spPr>
        </p:pic>
      </p:grpSp>
      <p:sp>
        <p:nvSpPr>
          <p:cNvPr id="56" name="Rectangle 55"/>
          <p:cNvSpPr/>
          <p:nvPr/>
        </p:nvSpPr>
        <p:spPr>
          <a:xfrm>
            <a:off x="1588" y="2895600"/>
            <a:ext cx="75819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On-</a:t>
            </a:r>
            <a:r>
              <a:rPr lang="en-US" sz="3000" dirty="0" err="1">
                <a:solidFill>
                  <a:srgbClr val="FFFFFF"/>
                </a:solidFill>
                <a:latin typeface="Impact" pitchFamily="34" charset="0"/>
              </a:rPr>
              <a:t>Prem</a:t>
            </a:r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 Elements</a:t>
            </a:r>
          </a:p>
        </p:txBody>
      </p:sp>
      <p:grpSp>
        <p:nvGrpSpPr>
          <p:cNvPr id="8" name="Group 21"/>
          <p:cNvGrpSpPr/>
          <p:nvPr/>
        </p:nvGrpSpPr>
        <p:grpSpPr>
          <a:xfrm>
            <a:off x="4614545" y="838200"/>
            <a:ext cx="1143000" cy="838200"/>
            <a:chOff x="5103812" y="381000"/>
            <a:chExt cx="1143000" cy="838200"/>
          </a:xfrm>
        </p:grpSpPr>
        <p:sp>
          <p:nvSpPr>
            <p:cNvPr id="58" name="TextBox 57"/>
            <p:cNvSpPr txBox="1"/>
            <p:nvPr/>
          </p:nvSpPr>
          <p:spPr>
            <a:xfrm>
              <a:off x="5103812" y="990600"/>
              <a:ext cx="11430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Sales Cloud</a:t>
              </a:r>
            </a:p>
          </p:txBody>
        </p:sp>
        <p:pic>
          <p:nvPicPr>
            <p:cNvPr id="59" name="Picture 58" descr="social-network_w_72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32412" y="381000"/>
              <a:ext cx="685800" cy="685800"/>
            </a:xfrm>
            <a:prstGeom prst="rect">
              <a:avLst/>
            </a:prstGeom>
          </p:spPr>
        </p:pic>
      </p:grpSp>
      <p:grpSp>
        <p:nvGrpSpPr>
          <p:cNvPr id="9" name="Group 64"/>
          <p:cNvGrpSpPr/>
          <p:nvPr/>
        </p:nvGrpSpPr>
        <p:grpSpPr>
          <a:xfrm>
            <a:off x="7924800" y="762000"/>
            <a:ext cx="990600" cy="990600"/>
            <a:chOff x="8228012" y="3733800"/>
            <a:chExt cx="990600" cy="99060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80412" y="3733800"/>
              <a:ext cx="685800" cy="68580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228012" y="43434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Configure, </a:t>
              </a:r>
            </a:p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Price, Quote</a:t>
              </a:r>
            </a:p>
          </p:txBody>
        </p:sp>
      </p:grpSp>
      <p:grpSp>
        <p:nvGrpSpPr>
          <p:cNvPr id="10" name="Group 164"/>
          <p:cNvGrpSpPr/>
          <p:nvPr/>
        </p:nvGrpSpPr>
        <p:grpSpPr>
          <a:xfrm>
            <a:off x="6781800" y="824444"/>
            <a:ext cx="990600" cy="851957"/>
            <a:chOff x="8532812" y="4863043"/>
            <a:chExt cx="990600" cy="851957"/>
          </a:xfrm>
        </p:grpSpPr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704871" y="4863043"/>
              <a:ext cx="666142" cy="466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8" name="TextBox 67"/>
            <p:cNvSpPr txBox="1"/>
            <p:nvPr/>
          </p:nvSpPr>
          <p:spPr>
            <a:xfrm>
              <a:off x="8532812" y="5486400"/>
              <a:ext cx="9906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 err="1">
                  <a:solidFill>
                    <a:srgbClr val="FFFFFF"/>
                  </a:solidFill>
                  <a:cs typeface="MV Boli" panose="02000500030200090000" pitchFamily="2" charset="0"/>
                </a:rPr>
                <a:t>SalesForce</a:t>
              </a:r>
              <a:endParaRPr lang="en-US" sz="1200" b="1" dirty="0">
                <a:solidFill>
                  <a:srgbClr val="FFFFFF"/>
                </a:solidFill>
                <a:cs typeface="MV Boli" panose="02000500030200090000" pitchFamily="2" charset="0"/>
              </a:endParaRPr>
            </a:p>
          </p:txBody>
        </p:sp>
      </p:grpSp>
      <p:grpSp>
        <p:nvGrpSpPr>
          <p:cNvPr id="11" name="Group 84"/>
          <p:cNvGrpSpPr/>
          <p:nvPr/>
        </p:nvGrpSpPr>
        <p:grpSpPr>
          <a:xfrm>
            <a:off x="9067800" y="762000"/>
            <a:ext cx="990600" cy="1066800"/>
            <a:chOff x="9066212" y="2209800"/>
            <a:chExt cx="990600" cy="1066800"/>
          </a:xfrm>
        </p:grpSpPr>
        <p:pic>
          <p:nvPicPr>
            <p:cNvPr id="70" name="Picture 69" descr="integration_w_72.pn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8612" y="2209800"/>
              <a:ext cx="685800" cy="68580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9066212" y="2895600"/>
              <a:ext cx="990600" cy="3810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ORMB</a:t>
              </a:r>
            </a:p>
          </p:txBody>
        </p:sp>
      </p:grpSp>
      <p:grpSp>
        <p:nvGrpSpPr>
          <p:cNvPr id="12" name="Group 59"/>
          <p:cNvGrpSpPr/>
          <p:nvPr/>
        </p:nvGrpSpPr>
        <p:grpSpPr>
          <a:xfrm>
            <a:off x="5638800" y="762001"/>
            <a:ext cx="1143296" cy="1089025"/>
            <a:chOff x="9962429" y="4559300"/>
            <a:chExt cx="1143296" cy="1089025"/>
          </a:xfrm>
        </p:grpSpPr>
        <p:pic>
          <p:nvPicPr>
            <p:cNvPr id="61" name="Picture 9" descr="https://cloud.oracle.com/opc/saas/images/commerce_w_72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0191177" y="45593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62" name="Rectangle 61"/>
            <p:cNvSpPr/>
            <p:nvPr/>
          </p:nvSpPr>
          <p:spPr>
            <a:xfrm>
              <a:off x="9962429" y="5186660"/>
              <a:ext cx="114329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Commerce Cloud</a:t>
              </a:r>
            </a:p>
          </p:txBody>
        </p:sp>
      </p:grpSp>
      <p:cxnSp>
        <p:nvCxnSpPr>
          <p:cNvPr id="38" name="Straight Connector 37"/>
          <p:cNvCxnSpPr/>
          <p:nvPr/>
        </p:nvCxnSpPr>
        <p:spPr>
          <a:xfrm flipH="1">
            <a:off x="5791200" y="3886200"/>
            <a:ext cx="13716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638801" y="2971800"/>
            <a:ext cx="65516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Line Elements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7620000" y="3886200"/>
            <a:ext cx="2667000" cy="0"/>
          </a:xfrm>
          <a:prstGeom prst="line">
            <a:avLst/>
          </a:prstGeom>
          <a:ln w="15875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44"/>
          <p:cNvGrpSpPr/>
          <p:nvPr/>
        </p:nvGrpSpPr>
        <p:grpSpPr>
          <a:xfrm>
            <a:off x="10210800" y="762000"/>
            <a:ext cx="990600" cy="990600"/>
            <a:chOff x="10209212" y="762000"/>
            <a:chExt cx="990600" cy="990600"/>
          </a:xfrm>
        </p:grpSpPr>
        <p:pic>
          <p:nvPicPr>
            <p:cNvPr id="17410" name="Picture 2" descr="https://cloud.oracle.com/opc/saas/images/HCM_w_72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0361612" y="7620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44" name="TextBox 43"/>
            <p:cNvSpPr txBox="1"/>
            <p:nvPr/>
          </p:nvSpPr>
          <p:spPr>
            <a:xfrm>
              <a:off x="10209212" y="1524000"/>
              <a:ext cx="9906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HCM</a:t>
              </a:r>
            </a:p>
          </p:txBody>
        </p:sp>
      </p:grpSp>
      <p:grpSp>
        <p:nvGrpSpPr>
          <p:cNvPr id="14" name="Group 71"/>
          <p:cNvGrpSpPr/>
          <p:nvPr/>
        </p:nvGrpSpPr>
        <p:grpSpPr>
          <a:xfrm>
            <a:off x="76200" y="1905000"/>
            <a:ext cx="1371600" cy="914400"/>
            <a:chOff x="303212" y="1828800"/>
            <a:chExt cx="1371600" cy="914400"/>
          </a:xfrm>
        </p:grpSpPr>
        <p:pic>
          <p:nvPicPr>
            <p:cNvPr id="17412" name="Picture 4" descr="https://cloud.oracle.com/opc/saas/images/talent-management_w_72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46112" y="1828800"/>
              <a:ext cx="685800" cy="685800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/>
            <p:nvPr/>
          </p:nvSpPr>
          <p:spPr>
            <a:xfrm>
              <a:off x="303212" y="2514600"/>
              <a:ext cx="1371600" cy="2286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200" b="1" dirty="0">
                  <a:solidFill>
                    <a:srgbClr val="FFFFFF"/>
                  </a:solidFill>
                  <a:cs typeface="MV Boli" panose="02000500030200090000" pitchFamily="2" charset="0"/>
                </a:rPr>
                <a:t>Talent Management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76201" y="4703802"/>
            <a:ext cx="65516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Impact" pitchFamily="34" charset="0"/>
              </a:rPr>
              <a:t>Text Elements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6142" y="5334000"/>
            <a:ext cx="1205459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rPr>
              <a:t>Character Name</a:t>
            </a:r>
          </a:p>
          <a:p>
            <a:pPr algn="ctr"/>
            <a:r>
              <a:rPr lang="en-US" sz="1200" i="1" kern="0" dirty="0">
                <a:solidFill>
                  <a:srgbClr val="FFFFFF"/>
                </a:solidFill>
                <a:ea typeface="Calibri"/>
                <a:cs typeface="MV Boli" pitchFamily="2" charset="0"/>
                <a:sym typeface="Calibri"/>
              </a:rPr>
              <a:t>Role</a:t>
            </a:r>
            <a:endParaRPr lang="en-US" sz="1200" i="1" kern="0" dirty="0">
              <a:solidFill>
                <a:srgbClr val="FFFFFF"/>
              </a:solidFill>
              <a:cs typeface="MV Boli" pitchFamily="2" charset="0"/>
              <a:sym typeface="Calibri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05000" y="5334000"/>
            <a:ext cx="1143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Interaction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895600" y="5334000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7082">
              <a:lnSpc>
                <a:spcPct val="90000"/>
              </a:lnSpc>
            </a:pPr>
            <a:r>
              <a:rPr lang="en-US" sz="1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Interaction Active Color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5791200" y="4495800"/>
            <a:ext cx="1371600" cy="0"/>
          </a:xfrm>
          <a:prstGeom prst="line">
            <a:avLst/>
          </a:prstGeom>
          <a:ln w="15875">
            <a:solidFill>
              <a:srgbClr val="FFFF00"/>
            </a:solidFill>
            <a:miter lim="800000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620000" y="4495800"/>
            <a:ext cx="2667000" cy="0"/>
          </a:xfrm>
          <a:prstGeom prst="line">
            <a:avLst/>
          </a:prstGeom>
          <a:ln w="15875">
            <a:solidFill>
              <a:srgbClr val="FFFF00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588" y="5919282"/>
            <a:ext cx="89535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Impact" pitchFamily="34" charset="0"/>
              </a:rPr>
              <a:t>Your Title Text</a:t>
            </a:r>
          </a:p>
          <a:p>
            <a:r>
              <a:rPr lang="en-US" sz="2000" i="1" dirty="0">
                <a:solidFill>
                  <a:srgbClr val="FFFFFF"/>
                </a:solidFill>
              </a:rPr>
              <a:t>Notional Architecture – Add Your Subtitle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5791200" y="5105400"/>
            <a:ext cx="1485900" cy="1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158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FFFFFF"/>
                </a:solidFill>
              </a:rPr>
              <a:t>Confidential – Oracle Internal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Box 1" descr="Rectangle 85"/>
          <p:cNvSpPr txBox="1">
            <a:spLocks/>
          </p:cNvSpPr>
          <p:nvPr/>
        </p:nvSpPr>
        <p:spPr bwMode="auto">
          <a:xfrm>
            <a:off x="152400" y="150813"/>
            <a:ext cx="75819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SaaS / App Capability Cloud Elements</a:t>
            </a:r>
          </a:p>
        </p:txBody>
      </p:sp>
      <p:sp>
        <p:nvSpPr>
          <p:cNvPr id="7" name="Text Box 2" descr="Rectangle 86"/>
          <p:cNvSpPr txBox="1">
            <a:spLocks/>
          </p:cNvSpPr>
          <p:nvPr/>
        </p:nvSpPr>
        <p:spPr bwMode="auto">
          <a:xfrm>
            <a:off x="130175" y="4638675"/>
            <a:ext cx="75819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 dirty="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Social-Mobile Cloud Elements</a:t>
            </a:r>
          </a:p>
        </p:txBody>
      </p:sp>
      <p:sp>
        <p:nvSpPr>
          <p:cNvPr id="8" name="Line 3" descr="Straight Connector 87"/>
          <p:cNvSpPr>
            <a:spLocks noChangeShapeType="1"/>
          </p:cNvSpPr>
          <p:nvPr/>
        </p:nvSpPr>
        <p:spPr bwMode="auto">
          <a:xfrm flipV="1">
            <a:off x="6046788" y="523875"/>
            <a:ext cx="5840412" cy="57150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sp>
        <p:nvSpPr>
          <p:cNvPr id="9" name="Line 4" descr="Straight Connector 88"/>
          <p:cNvSpPr>
            <a:spLocks noChangeShapeType="1"/>
          </p:cNvSpPr>
          <p:nvPr/>
        </p:nvSpPr>
        <p:spPr bwMode="auto">
          <a:xfrm flipV="1">
            <a:off x="4913313" y="4999038"/>
            <a:ext cx="7002462" cy="49212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619625" y="695325"/>
            <a:ext cx="1736725" cy="1055688"/>
            <a:chOff x="-100087" y="0"/>
            <a:chExt cx="1738273" cy="1056641"/>
          </a:xfrm>
        </p:grpSpPr>
        <p:sp>
          <p:nvSpPr>
            <p:cNvPr id="11" name="Text Box 6" descr="Rectangle 90"/>
            <p:cNvSpPr txBox="1">
              <a:spLocks/>
            </p:cNvSpPr>
            <p:nvPr/>
          </p:nvSpPr>
          <p:spPr bwMode="auto">
            <a:xfrm>
              <a:off x="-100087" y="609600"/>
              <a:ext cx="1738273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Customer Information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Database</a:t>
              </a:r>
            </a:p>
          </p:txBody>
        </p:sp>
        <p:pic>
          <p:nvPicPr>
            <p:cNvPr id="12" name="Picture 11" descr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150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8515350" y="2047875"/>
            <a:ext cx="1479550" cy="977900"/>
            <a:chOff x="-87549" y="0"/>
            <a:chExt cx="1478718" cy="978852"/>
          </a:xfrm>
        </p:grpSpPr>
        <p:pic>
          <p:nvPicPr>
            <p:cNvPr id="14" name="Picture 13" descr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429" y="0"/>
              <a:ext cx="652764" cy="531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5" name="Text Box 10" descr="Rectangle 94"/>
            <p:cNvSpPr txBox="1">
              <a:spLocks/>
            </p:cNvSpPr>
            <p:nvPr/>
          </p:nvSpPr>
          <p:spPr bwMode="auto">
            <a:xfrm>
              <a:off x="-87549" y="531811"/>
              <a:ext cx="1478718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Policy Automation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2217738" y="3314700"/>
            <a:ext cx="884237" cy="787400"/>
            <a:chOff x="-76014" y="0"/>
            <a:chExt cx="884982" cy="787400"/>
          </a:xfrm>
        </p:grpSpPr>
        <p:sp>
          <p:nvSpPr>
            <p:cNvPr id="17" name="Text Box 12" descr="TextBox 96"/>
            <p:cNvSpPr txBox="1">
              <a:spLocks/>
            </p:cNvSpPr>
            <p:nvPr/>
          </p:nvSpPr>
          <p:spPr bwMode="auto">
            <a:xfrm>
              <a:off x="-76014" y="609600"/>
              <a:ext cx="884982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Sales Cloud</a:t>
              </a:r>
            </a:p>
          </p:txBody>
        </p:sp>
        <p:pic>
          <p:nvPicPr>
            <p:cNvPr id="18" name="Picture 17" descr="Picture 9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7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009775" y="704850"/>
            <a:ext cx="909638" cy="946150"/>
            <a:chOff x="-57411" y="0"/>
            <a:chExt cx="910432" cy="947421"/>
          </a:xfrm>
        </p:grpSpPr>
        <p:pic>
          <p:nvPicPr>
            <p:cNvPr id="20" name="Picture 19" descr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1" name="Text Box 16" descr="TextBox 100"/>
            <p:cNvSpPr txBox="1">
              <a:spLocks/>
            </p:cNvSpPr>
            <p:nvPr/>
          </p:nvSpPr>
          <p:spPr bwMode="auto">
            <a:xfrm>
              <a:off x="-57411" y="609600"/>
              <a:ext cx="910432" cy="33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Configure, 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Price, Quote</a:t>
              </a:r>
            </a:p>
          </p:txBody>
        </p:sp>
      </p:grpSp>
      <p:grpSp>
        <p:nvGrpSpPr>
          <p:cNvPr id="22" name="Group 21"/>
          <p:cNvGrpSpPr>
            <a:grpSpLocks/>
          </p:cNvGrpSpPr>
          <p:nvPr/>
        </p:nvGrpSpPr>
        <p:grpSpPr bwMode="auto">
          <a:xfrm>
            <a:off x="3251200" y="3328988"/>
            <a:ext cx="827088" cy="801687"/>
            <a:chOff x="-74266" y="0"/>
            <a:chExt cx="825973" cy="801158"/>
          </a:xfrm>
        </p:grpSpPr>
        <p:pic>
          <p:nvPicPr>
            <p:cNvPr id="23" name="Picture 22" descr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9" y="0"/>
              <a:ext cx="666143" cy="466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4" name="Text Box 19" descr="TextBox 103"/>
            <p:cNvSpPr txBox="1">
              <a:spLocks/>
            </p:cNvSpPr>
            <p:nvPr/>
          </p:nvSpPr>
          <p:spPr bwMode="auto">
            <a:xfrm>
              <a:off x="-74266" y="623357"/>
              <a:ext cx="825973" cy="17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SalesForce</a:t>
              </a:r>
            </a:p>
          </p:txBody>
        </p:sp>
      </p:grpSp>
      <p:grpSp>
        <p:nvGrpSpPr>
          <p:cNvPr id="25" name="Group 24"/>
          <p:cNvGrpSpPr>
            <a:grpSpLocks/>
          </p:cNvGrpSpPr>
          <p:nvPr/>
        </p:nvGrpSpPr>
        <p:grpSpPr bwMode="auto">
          <a:xfrm>
            <a:off x="6959600" y="2019300"/>
            <a:ext cx="685800" cy="863600"/>
            <a:chOff x="0" y="0"/>
            <a:chExt cx="685800" cy="863600"/>
          </a:xfrm>
        </p:grpSpPr>
        <p:pic>
          <p:nvPicPr>
            <p:cNvPr id="26" name="Picture 25" descr="Picture 10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" name="Text Box 22" descr="TextBox 106"/>
            <p:cNvSpPr txBox="1">
              <a:spLocks/>
            </p:cNvSpPr>
            <p:nvPr/>
          </p:nvSpPr>
          <p:spPr bwMode="auto">
            <a:xfrm>
              <a:off x="103745" y="685800"/>
              <a:ext cx="47831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ORMB</a:t>
              </a: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5324475" y="3305175"/>
            <a:ext cx="1423988" cy="863600"/>
            <a:chOff x="-71885" y="0"/>
            <a:chExt cx="1424113" cy="863600"/>
          </a:xfrm>
        </p:grpSpPr>
        <p:pic>
          <p:nvPicPr>
            <p:cNvPr id="30" name="Picture 29" descr="Picture 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71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" name="Text Box 25" descr="TextBox 109"/>
            <p:cNvSpPr txBox="1">
              <a:spLocks/>
            </p:cNvSpPr>
            <p:nvPr/>
          </p:nvSpPr>
          <p:spPr bwMode="auto">
            <a:xfrm>
              <a:off x="-71885" y="685800"/>
              <a:ext cx="1424113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Talent Management</a:t>
              </a: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3836988" y="685800"/>
            <a:ext cx="985837" cy="812800"/>
            <a:chOff x="-70021" y="0"/>
            <a:chExt cx="985690" cy="812800"/>
          </a:xfrm>
        </p:grpSpPr>
        <p:pic>
          <p:nvPicPr>
            <p:cNvPr id="33" name="Picture 32" descr="Picture 1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1" y="0"/>
              <a:ext cx="744539" cy="744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" name="Text Box 28" descr="TextBox 112"/>
            <p:cNvSpPr txBox="1">
              <a:spLocks/>
            </p:cNvSpPr>
            <p:nvPr/>
          </p:nvSpPr>
          <p:spPr bwMode="auto">
            <a:xfrm>
              <a:off x="-70021" y="647699"/>
              <a:ext cx="985690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CRM Analytics</a:t>
              </a:r>
            </a:p>
          </p:txBody>
        </p:sp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10448925" y="685800"/>
            <a:ext cx="790575" cy="793750"/>
            <a:chOff x="0" y="0"/>
            <a:chExt cx="791767" cy="793750"/>
          </a:xfrm>
        </p:grpSpPr>
        <p:pic>
          <p:nvPicPr>
            <p:cNvPr id="36" name="Picture 35" descr="Picture 1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6" t="22655" r="15842" b="23177"/>
            <a:stretch>
              <a:fillRect/>
            </a:stretch>
          </p:blipFill>
          <p:spPr bwMode="auto">
            <a:xfrm>
              <a:off x="0" y="0"/>
              <a:ext cx="791767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7" name="Text Box 31" descr="TextBox 115"/>
            <p:cNvSpPr txBox="1">
              <a:spLocks/>
            </p:cNvSpPr>
            <p:nvPr/>
          </p:nvSpPr>
          <p:spPr bwMode="auto">
            <a:xfrm>
              <a:off x="58439" y="628650"/>
              <a:ext cx="695922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Financials</a:t>
              </a: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992188" y="2038350"/>
            <a:ext cx="760412" cy="782638"/>
            <a:chOff x="0" y="0"/>
            <a:chExt cx="759909" cy="784223"/>
          </a:xfrm>
        </p:grpSpPr>
        <p:pic>
          <p:nvPicPr>
            <p:cNvPr id="39" name="Picture 38" descr="Picture 1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6" t="23438" r="14539" b="20833"/>
            <a:stretch>
              <a:fillRect/>
            </a:stretch>
          </p:blipFill>
          <p:spPr bwMode="auto">
            <a:xfrm>
              <a:off x="0" y="0"/>
              <a:ext cx="759909" cy="60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0" name="Text Box 34" descr="TextBox 118"/>
            <p:cNvSpPr txBox="1">
              <a:spLocks/>
            </p:cNvSpPr>
            <p:nvPr/>
          </p:nvSpPr>
          <p:spPr bwMode="auto">
            <a:xfrm>
              <a:off x="226849" y="619122"/>
              <a:ext cx="323138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GRC</a:t>
              </a:r>
            </a:p>
          </p:txBody>
        </p:sp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2803525" y="2009775"/>
            <a:ext cx="790575" cy="784225"/>
            <a:chOff x="0" y="0"/>
            <a:chExt cx="791427" cy="784225"/>
          </a:xfrm>
        </p:grpSpPr>
        <p:pic>
          <p:nvPicPr>
            <p:cNvPr id="42" name="Picture 41" descr="Picture 1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4" t="22917" r="14015" b="21869"/>
            <a:stretch>
              <a:fillRect/>
            </a:stretch>
          </p:blipFill>
          <p:spPr bwMode="auto">
            <a:xfrm>
              <a:off x="0" y="0"/>
              <a:ext cx="791427" cy="619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3" name="Text Box 37" descr="TextBox 121"/>
            <p:cNvSpPr txBox="1">
              <a:spLocks/>
            </p:cNvSpPr>
            <p:nvPr/>
          </p:nvSpPr>
          <p:spPr bwMode="auto">
            <a:xfrm>
              <a:off x="63325" y="619124"/>
              <a:ext cx="641488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Inventory</a:t>
              </a:r>
            </a:p>
          </p:txBody>
        </p:sp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4381500" y="3324225"/>
            <a:ext cx="906463" cy="774700"/>
            <a:chOff x="-52186" y="0"/>
            <a:chExt cx="905266" cy="774700"/>
          </a:xfrm>
        </p:grpSpPr>
        <p:pic>
          <p:nvPicPr>
            <p:cNvPr id="45" name="Picture 44" descr="Picture 12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51" t="23177" r="15536" b="20572"/>
            <a:stretch>
              <a:fillRect/>
            </a:stretch>
          </p:blipFill>
          <p:spPr bwMode="auto">
            <a:xfrm>
              <a:off x="0" y="0"/>
              <a:ext cx="712833" cy="5810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6" name="Text Box 40" descr="TextBox 124"/>
            <p:cNvSpPr txBox="1">
              <a:spLocks/>
            </p:cNvSpPr>
            <p:nvPr/>
          </p:nvSpPr>
          <p:spPr bwMode="auto">
            <a:xfrm>
              <a:off x="-52186" y="609600"/>
              <a:ext cx="905266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Supply Chain</a:t>
              </a:r>
            </a:p>
          </p:txBody>
        </p: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11226800" y="2000250"/>
            <a:ext cx="874713" cy="803275"/>
            <a:chOff x="-53207" y="0"/>
            <a:chExt cx="874435" cy="803275"/>
          </a:xfrm>
        </p:grpSpPr>
        <p:pic>
          <p:nvPicPr>
            <p:cNvPr id="48" name="Picture 47" descr="Picture 12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" y="0"/>
              <a:ext cx="800101" cy="800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9" name="Text Box 43" descr="TextBox 127"/>
            <p:cNvSpPr txBox="1">
              <a:spLocks/>
            </p:cNvSpPr>
            <p:nvPr/>
          </p:nvSpPr>
          <p:spPr bwMode="auto">
            <a:xfrm>
              <a:off x="-53207" y="638175"/>
              <a:ext cx="874435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Procurement</a:t>
              </a:r>
            </a:p>
          </p:txBody>
        </p:sp>
      </p:grpSp>
      <p:grpSp>
        <p:nvGrpSpPr>
          <p:cNvPr id="50" name="Group 49"/>
          <p:cNvGrpSpPr>
            <a:grpSpLocks/>
          </p:cNvGrpSpPr>
          <p:nvPr/>
        </p:nvGrpSpPr>
        <p:grpSpPr bwMode="auto">
          <a:xfrm>
            <a:off x="6918325" y="3295650"/>
            <a:ext cx="804863" cy="793750"/>
            <a:chOff x="-22913" y="0"/>
            <a:chExt cx="804652" cy="793750"/>
          </a:xfrm>
        </p:grpSpPr>
        <p:pic>
          <p:nvPicPr>
            <p:cNvPr id="51" name="Picture 50" descr="Picture 12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733425" cy="733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2" name="Text Box 46" descr="TextBox 130"/>
            <p:cNvSpPr txBox="1">
              <a:spLocks/>
            </p:cNvSpPr>
            <p:nvPr/>
          </p:nvSpPr>
          <p:spPr bwMode="auto">
            <a:xfrm>
              <a:off x="-22913" y="628650"/>
              <a:ext cx="804652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Value Chain</a:t>
              </a:r>
            </a:p>
          </p:txBody>
        </p:sp>
      </p:grpSp>
      <p:grpSp>
        <p:nvGrpSpPr>
          <p:cNvPr id="53" name="Group 52"/>
          <p:cNvGrpSpPr>
            <a:grpSpLocks/>
          </p:cNvGrpSpPr>
          <p:nvPr/>
        </p:nvGrpSpPr>
        <p:grpSpPr bwMode="auto">
          <a:xfrm>
            <a:off x="223838" y="3228975"/>
            <a:ext cx="896937" cy="803275"/>
            <a:chOff x="-46931" y="0"/>
            <a:chExt cx="897559" cy="803275"/>
          </a:xfrm>
        </p:grpSpPr>
        <p:pic>
          <p:nvPicPr>
            <p:cNvPr id="54" name="Picture 53" descr="Picture 13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35" y="0"/>
              <a:ext cx="723901" cy="72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5" name="Text Box 49" descr="TextBox 133"/>
            <p:cNvSpPr txBox="1">
              <a:spLocks/>
            </p:cNvSpPr>
            <p:nvPr/>
          </p:nvSpPr>
          <p:spPr bwMode="auto">
            <a:xfrm>
              <a:off x="-46931" y="638175"/>
              <a:ext cx="897559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Project Mgmt</a:t>
              </a:r>
            </a:p>
          </p:txBody>
        </p:sp>
      </p:grp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7889875" y="3305175"/>
            <a:ext cx="1173163" cy="822325"/>
            <a:chOff x="-59209" y="0"/>
            <a:chExt cx="1171842" cy="822325"/>
          </a:xfrm>
        </p:grpSpPr>
        <p:pic>
          <p:nvPicPr>
            <p:cNvPr id="57" name="Picture 56" descr="Picture 13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824" y="0"/>
              <a:ext cx="752476" cy="752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8" name="Text Box 52" descr="TextBox 136"/>
            <p:cNvSpPr txBox="1">
              <a:spLocks/>
            </p:cNvSpPr>
            <p:nvPr/>
          </p:nvSpPr>
          <p:spPr bwMode="auto">
            <a:xfrm>
              <a:off x="-59209" y="657225"/>
              <a:ext cx="1171842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Warehouse Mgmt</a:t>
              </a:r>
            </a:p>
          </p:txBody>
        </p:sp>
      </p:grp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10002838" y="2009775"/>
            <a:ext cx="998537" cy="803275"/>
            <a:chOff x="-49284" y="0"/>
            <a:chExt cx="998172" cy="803275"/>
          </a:xfrm>
        </p:grpSpPr>
        <p:pic>
          <p:nvPicPr>
            <p:cNvPr id="60" name="Picture 59" descr="Picture 13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3" y="0"/>
              <a:ext cx="744540" cy="744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1" name="Text Box 55" descr="TextBox 139"/>
            <p:cNvSpPr txBox="1">
              <a:spLocks/>
            </p:cNvSpPr>
            <p:nvPr/>
          </p:nvSpPr>
          <p:spPr bwMode="auto">
            <a:xfrm>
              <a:off x="-49284" y="638175"/>
              <a:ext cx="998172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Portfolio Mgmt</a:t>
              </a:r>
            </a:p>
          </p:txBody>
        </p:sp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7896225" y="2020888"/>
            <a:ext cx="692150" cy="792162"/>
            <a:chOff x="0" y="0"/>
            <a:chExt cx="693738" cy="792163"/>
          </a:xfrm>
        </p:grpSpPr>
        <p:pic>
          <p:nvPicPr>
            <p:cNvPr id="63" name="Picture 62" descr="Picture 14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93738" cy="693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4" name="Text Box 58" descr="TextBox 142"/>
            <p:cNvSpPr txBox="1">
              <a:spLocks/>
            </p:cNvSpPr>
            <p:nvPr/>
          </p:nvSpPr>
          <p:spPr bwMode="auto">
            <a:xfrm>
              <a:off x="38456" y="627062"/>
              <a:ext cx="602538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Planning</a:t>
              </a:r>
            </a:p>
          </p:txBody>
        </p:sp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2171700" y="5314950"/>
            <a:ext cx="723900" cy="773113"/>
            <a:chOff x="0" y="0"/>
            <a:chExt cx="723900" cy="774517"/>
          </a:xfrm>
        </p:grpSpPr>
        <p:pic>
          <p:nvPicPr>
            <p:cNvPr id="66" name="Picture 65" descr="Picture 14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85" t="22394" r="15839" b="23955"/>
            <a:stretch>
              <a:fillRect/>
            </a:stretch>
          </p:blipFill>
          <p:spPr bwMode="auto">
            <a:xfrm>
              <a:off x="0" y="0"/>
              <a:ext cx="723900" cy="571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67" name="Text Box 61" descr="TextBox 145"/>
            <p:cNvSpPr txBox="1">
              <a:spLocks/>
            </p:cNvSpPr>
            <p:nvPr/>
          </p:nvSpPr>
          <p:spPr bwMode="auto">
            <a:xfrm>
              <a:off x="140768" y="609416"/>
              <a:ext cx="455062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Mobile</a:t>
              </a:r>
            </a:p>
          </p:txBody>
        </p:sp>
      </p:grpSp>
      <p:grpSp>
        <p:nvGrpSpPr>
          <p:cNvPr id="68" name="Group 67"/>
          <p:cNvGrpSpPr>
            <a:grpSpLocks/>
          </p:cNvGrpSpPr>
          <p:nvPr/>
        </p:nvGrpSpPr>
        <p:grpSpPr bwMode="auto">
          <a:xfrm>
            <a:off x="3035300" y="5314950"/>
            <a:ext cx="1046163" cy="765175"/>
            <a:chOff x="-60710" y="0"/>
            <a:chExt cx="1045171" cy="765175"/>
          </a:xfrm>
        </p:grpSpPr>
        <p:pic>
          <p:nvPicPr>
            <p:cNvPr id="69" name="Picture 68" descr="Picture 14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8" y="0"/>
              <a:ext cx="582613" cy="582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0" name="Text Box 64" descr="TextBox 148"/>
            <p:cNvSpPr txBox="1">
              <a:spLocks/>
            </p:cNvSpPr>
            <p:nvPr/>
          </p:nvSpPr>
          <p:spPr bwMode="auto">
            <a:xfrm>
              <a:off x="-60710" y="600074"/>
              <a:ext cx="1045171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Mobile Security</a:t>
              </a:r>
            </a:p>
          </p:txBody>
        </p: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5591175" y="5295900"/>
            <a:ext cx="801688" cy="793750"/>
            <a:chOff x="0" y="0"/>
            <a:chExt cx="802245" cy="793749"/>
          </a:xfrm>
        </p:grpSpPr>
        <p:pic>
          <p:nvPicPr>
            <p:cNvPr id="72" name="Picture 71" descr="Picture 150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5" t="21094" r="14018" b="23438"/>
            <a:stretch>
              <a:fillRect/>
            </a:stretch>
          </p:blipFill>
          <p:spPr bwMode="auto">
            <a:xfrm>
              <a:off x="0" y="0"/>
              <a:ext cx="802245" cy="6191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3" name="Text Box 67" descr="TextBox 151"/>
            <p:cNvSpPr txBox="1">
              <a:spLocks/>
            </p:cNvSpPr>
            <p:nvPr/>
          </p:nvSpPr>
          <p:spPr bwMode="auto">
            <a:xfrm>
              <a:off x="175235" y="628648"/>
              <a:ext cx="424230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Social</a:t>
              </a: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6616700" y="5305425"/>
            <a:ext cx="1122363" cy="784225"/>
            <a:chOff x="-72067" y="0"/>
            <a:chExt cx="1122865" cy="784225"/>
          </a:xfrm>
        </p:grpSpPr>
        <p:pic>
          <p:nvPicPr>
            <p:cNvPr id="75" name="Picture 74" descr="Picture 153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477" y="0"/>
              <a:ext cx="677864" cy="67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6" name="Text Box 70" descr="TextBox 154"/>
            <p:cNvSpPr txBox="1">
              <a:spLocks/>
            </p:cNvSpPr>
            <p:nvPr/>
          </p:nvSpPr>
          <p:spPr bwMode="auto">
            <a:xfrm>
              <a:off x="-72067" y="619125"/>
              <a:ext cx="1122865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Social Marketing</a:t>
              </a:r>
            </a:p>
          </p:txBody>
        </p:sp>
      </p:grpSp>
      <p:grpSp>
        <p:nvGrpSpPr>
          <p:cNvPr id="77" name="Group 76"/>
          <p:cNvGrpSpPr>
            <a:grpSpLocks/>
          </p:cNvGrpSpPr>
          <p:nvPr/>
        </p:nvGrpSpPr>
        <p:grpSpPr bwMode="auto">
          <a:xfrm>
            <a:off x="7861300" y="5314950"/>
            <a:ext cx="1185863" cy="774700"/>
            <a:chOff x="-74660" y="0"/>
            <a:chExt cx="1184599" cy="774700"/>
          </a:xfrm>
        </p:grpSpPr>
        <p:pic>
          <p:nvPicPr>
            <p:cNvPr id="78" name="Picture 77" descr="Picture 156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226" y="0"/>
              <a:ext cx="677864" cy="677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79" name="Text Box 73" descr="TextBox 157"/>
            <p:cNvSpPr txBox="1">
              <a:spLocks/>
            </p:cNvSpPr>
            <p:nvPr/>
          </p:nvSpPr>
          <p:spPr bwMode="auto">
            <a:xfrm>
              <a:off x="-74660" y="609600"/>
              <a:ext cx="1184599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Social Monitoring</a:t>
              </a:r>
            </a:p>
          </p:txBody>
        </p: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1025525" y="5354972"/>
            <a:ext cx="1144588" cy="1042987"/>
            <a:chOff x="0" y="0"/>
            <a:chExt cx="1143297" cy="1043166"/>
          </a:xfrm>
        </p:grpSpPr>
        <p:pic>
          <p:nvPicPr>
            <p:cNvPr id="81" name="Picture 80" descr="Picture 159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2" name="Text Box 76" descr="Rectangle 160"/>
            <p:cNvSpPr txBox="1">
              <a:spLocks/>
            </p:cNvSpPr>
            <p:nvPr/>
          </p:nvSpPr>
          <p:spPr bwMode="auto">
            <a:xfrm>
              <a:off x="0" y="596125"/>
              <a:ext cx="1143297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Mobile 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4254500" y="5302417"/>
            <a:ext cx="1133475" cy="1003300"/>
            <a:chOff x="0" y="0"/>
            <a:chExt cx="1132335" cy="1004551"/>
          </a:xfrm>
        </p:grpSpPr>
        <p:pic>
          <p:nvPicPr>
            <p:cNvPr id="84" name="Picture 83" descr="Picture 162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6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5" name="Text Box 79" descr="Rectangle 163"/>
            <p:cNvSpPr txBox="1">
              <a:spLocks/>
            </p:cNvSpPr>
            <p:nvPr/>
          </p:nvSpPr>
          <p:spPr bwMode="auto">
            <a:xfrm>
              <a:off x="0" y="557510"/>
              <a:ext cx="1132335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Oracle Social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Network</a:t>
              </a:r>
            </a:p>
          </p:txBody>
        </p:sp>
      </p:grpSp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0" y="5235575"/>
            <a:ext cx="1220788" cy="1089025"/>
            <a:chOff x="0" y="0"/>
            <a:chExt cx="1221231" cy="1090208"/>
          </a:xfrm>
        </p:grpSpPr>
        <p:sp>
          <p:nvSpPr>
            <p:cNvPr id="87" name="Text Box 81" descr="Rectangle 165"/>
            <p:cNvSpPr txBox="1">
              <a:spLocks/>
            </p:cNvSpPr>
            <p:nvPr/>
          </p:nvSpPr>
          <p:spPr bwMode="auto">
            <a:xfrm>
              <a:off x="0" y="643167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Blogs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88" name="Picture 87" descr="Picture 166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38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89" name="Group 88"/>
          <p:cNvGrpSpPr>
            <a:grpSpLocks/>
          </p:cNvGrpSpPr>
          <p:nvPr/>
        </p:nvGrpSpPr>
        <p:grpSpPr bwMode="auto">
          <a:xfrm>
            <a:off x="952500" y="720725"/>
            <a:ext cx="1220788" cy="1066800"/>
            <a:chOff x="0" y="0"/>
            <a:chExt cx="1221231" cy="1067699"/>
          </a:xfrm>
        </p:grpSpPr>
        <p:sp>
          <p:nvSpPr>
            <p:cNvPr id="90" name="Text Box 84" descr="Rectangle 168"/>
            <p:cNvSpPr txBox="1">
              <a:spLocks/>
            </p:cNvSpPr>
            <p:nvPr/>
          </p:nvSpPr>
          <p:spPr bwMode="auto">
            <a:xfrm>
              <a:off x="0" y="620658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Commerce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91" name="Picture 90" descr="Picture 16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30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92" name="Group 91"/>
          <p:cNvGrpSpPr>
            <a:grpSpLocks/>
          </p:cNvGrpSpPr>
          <p:nvPr/>
        </p:nvGrpSpPr>
        <p:grpSpPr bwMode="auto">
          <a:xfrm>
            <a:off x="2778125" y="681038"/>
            <a:ext cx="1222375" cy="1065212"/>
            <a:chOff x="0" y="0"/>
            <a:chExt cx="1221231" cy="1066373"/>
          </a:xfrm>
        </p:grpSpPr>
        <p:sp>
          <p:nvSpPr>
            <p:cNvPr id="93" name="Text Box 87" descr="Rectangle 171"/>
            <p:cNvSpPr txBox="1">
              <a:spLocks/>
            </p:cNvSpPr>
            <p:nvPr/>
          </p:nvSpPr>
          <p:spPr bwMode="auto">
            <a:xfrm>
              <a:off x="0" y="619332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CPQ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94" name="Picture 93" descr="Picture 172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3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-19050" y="776288"/>
            <a:ext cx="1220788" cy="1214437"/>
            <a:chOff x="0" y="0"/>
            <a:chExt cx="1221231" cy="1215391"/>
          </a:xfrm>
        </p:grpSpPr>
        <p:pic>
          <p:nvPicPr>
            <p:cNvPr id="96" name="Picture 95" descr="Picture 174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7" name="Text Box 91" descr="Rectangle 175"/>
            <p:cNvSpPr txBox="1">
              <a:spLocks/>
            </p:cNvSpPr>
            <p:nvPr/>
          </p:nvSpPr>
          <p:spPr bwMode="auto">
            <a:xfrm>
              <a:off x="0" y="590550"/>
              <a:ext cx="1221231" cy="624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Accounting Hub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98" name="Group 97"/>
          <p:cNvGrpSpPr>
            <a:grpSpLocks/>
          </p:cNvGrpSpPr>
          <p:nvPr/>
        </p:nvGrpSpPr>
        <p:grpSpPr bwMode="auto">
          <a:xfrm>
            <a:off x="6303963" y="663575"/>
            <a:ext cx="1220787" cy="1235075"/>
            <a:chOff x="0" y="0"/>
            <a:chExt cx="1221231" cy="1236131"/>
          </a:xfrm>
        </p:grpSpPr>
        <p:sp>
          <p:nvSpPr>
            <p:cNvPr id="99" name="Text Box 93" descr="Rectangle 177"/>
            <p:cNvSpPr txBox="1">
              <a:spLocks/>
            </p:cNvSpPr>
            <p:nvPr/>
          </p:nvSpPr>
          <p:spPr bwMode="auto">
            <a:xfrm>
              <a:off x="0" y="611290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Cust Service Support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00" name="Picture 99" descr="Picture 178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1" name="Group 100"/>
          <p:cNvGrpSpPr>
            <a:grpSpLocks/>
          </p:cNvGrpSpPr>
          <p:nvPr/>
        </p:nvGrpSpPr>
        <p:grpSpPr bwMode="auto">
          <a:xfrm>
            <a:off x="8428038" y="719138"/>
            <a:ext cx="1220787" cy="1100137"/>
            <a:chOff x="0" y="0"/>
            <a:chExt cx="1221231" cy="1101392"/>
          </a:xfrm>
        </p:grpSpPr>
        <p:sp>
          <p:nvSpPr>
            <p:cNvPr id="102" name="Text Box 96" descr="Rectangle 180"/>
            <p:cNvSpPr txBox="1">
              <a:spLocks/>
            </p:cNvSpPr>
            <p:nvPr/>
          </p:nvSpPr>
          <p:spPr bwMode="auto">
            <a:xfrm>
              <a:off x="0" y="654350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ERP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03" name="Picture 102" descr="Picture 18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8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4" name="Group 103"/>
          <p:cNvGrpSpPr>
            <a:grpSpLocks/>
          </p:cNvGrpSpPr>
          <p:nvPr/>
        </p:nvGrpSpPr>
        <p:grpSpPr bwMode="auto">
          <a:xfrm>
            <a:off x="3446463" y="2063750"/>
            <a:ext cx="1220787" cy="1016000"/>
            <a:chOff x="0" y="0"/>
            <a:chExt cx="1221231" cy="1016343"/>
          </a:xfrm>
        </p:grpSpPr>
        <p:sp>
          <p:nvSpPr>
            <p:cNvPr id="105" name="Text Box 99" descr="Rectangle 183"/>
            <p:cNvSpPr txBox="1">
              <a:spLocks/>
            </p:cNvSpPr>
            <p:nvPr/>
          </p:nvSpPr>
          <p:spPr bwMode="auto">
            <a:xfrm>
              <a:off x="0" y="569302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Logistics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06" name="Picture 105" descr="Picture 184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67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07" name="Group 106"/>
          <p:cNvGrpSpPr>
            <a:grpSpLocks/>
          </p:cNvGrpSpPr>
          <p:nvPr/>
        </p:nvGrpSpPr>
        <p:grpSpPr bwMode="auto">
          <a:xfrm>
            <a:off x="1009650" y="3225800"/>
            <a:ext cx="1220788" cy="1127125"/>
            <a:chOff x="0" y="0"/>
            <a:chExt cx="1221231" cy="1126560"/>
          </a:xfrm>
        </p:grpSpPr>
        <p:sp>
          <p:nvSpPr>
            <p:cNvPr id="108" name="Text Box 102" descr="Rectangle 186"/>
            <p:cNvSpPr txBox="1">
              <a:spLocks/>
            </p:cNvSpPr>
            <p:nvPr/>
          </p:nvSpPr>
          <p:spPr bwMode="auto">
            <a:xfrm>
              <a:off x="0" y="67951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JavaSaaS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09" name="Picture 108" descr="Picture 187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041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0" name="Group 109"/>
          <p:cNvGrpSpPr>
            <a:grpSpLocks/>
          </p:cNvGrpSpPr>
          <p:nvPr/>
        </p:nvGrpSpPr>
        <p:grpSpPr bwMode="auto">
          <a:xfrm>
            <a:off x="11085513" y="698500"/>
            <a:ext cx="1220787" cy="1011238"/>
            <a:chOff x="0" y="0"/>
            <a:chExt cx="1221231" cy="1012016"/>
          </a:xfrm>
        </p:grpSpPr>
        <p:sp>
          <p:nvSpPr>
            <p:cNvPr id="111" name="Text Box 105" descr="Rectangle 189"/>
            <p:cNvSpPr txBox="1">
              <a:spLocks/>
            </p:cNvSpPr>
            <p:nvPr/>
          </p:nvSpPr>
          <p:spPr bwMode="auto">
            <a:xfrm>
              <a:off x="0" y="56497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Financials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12" name="Picture 111" descr="Picture 190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767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3" name="Group 112"/>
          <p:cNvGrpSpPr>
            <a:grpSpLocks/>
          </p:cNvGrpSpPr>
          <p:nvPr/>
        </p:nvGrpSpPr>
        <p:grpSpPr bwMode="auto">
          <a:xfrm>
            <a:off x="1600200" y="2065338"/>
            <a:ext cx="1220788" cy="1089025"/>
            <a:chOff x="0" y="0"/>
            <a:chExt cx="1221231" cy="1089409"/>
          </a:xfrm>
        </p:grpSpPr>
        <p:sp>
          <p:nvSpPr>
            <p:cNvPr id="114" name="Text Box 108" descr="Rectangle 192"/>
            <p:cNvSpPr txBox="1">
              <a:spLocks/>
            </p:cNvSpPr>
            <p:nvPr/>
          </p:nvSpPr>
          <p:spPr bwMode="auto">
            <a:xfrm>
              <a:off x="0" y="642368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HCM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15" name="Picture 114" descr="Picture 193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83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9353550" y="720725"/>
            <a:ext cx="1220788" cy="1063625"/>
            <a:chOff x="0" y="0"/>
            <a:chExt cx="1221231" cy="1063584"/>
          </a:xfrm>
        </p:grpSpPr>
        <p:sp>
          <p:nvSpPr>
            <p:cNvPr id="117" name="Text Box 111" descr="Rectangle 195"/>
            <p:cNvSpPr txBox="1">
              <a:spLocks/>
            </p:cNvSpPr>
            <p:nvPr/>
          </p:nvSpPr>
          <p:spPr bwMode="auto">
            <a:xfrm>
              <a:off x="0" y="616543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Field Service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18" name="Picture 117" descr="Picture 196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26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9" name="Group 118"/>
          <p:cNvGrpSpPr>
            <a:grpSpLocks/>
          </p:cNvGrpSpPr>
          <p:nvPr/>
        </p:nvGrpSpPr>
        <p:grpSpPr bwMode="auto">
          <a:xfrm>
            <a:off x="4470400" y="2032000"/>
            <a:ext cx="1220788" cy="1055688"/>
            <a:chOff x="0" y="0"/>
            <a:chExt cx="1221231" cy="1056711"/>
          </a:xfrm>
        </p:grpSpPr>
        <p:sp>
          <p:nvSpPr>
            <p:cNvPr id="120" name="Text Box 114" descr="Rectangle 198"/>
            <p:cNvSpPr txBox="1">
              <a:spLocks/>
            </p:cNvSpPr>
            <p:nvPr/>
          </p:nvSpPr>
          <p:spPr bwMode="auto">
            <a:xfrm>
              <a:off x="0" y="609670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Loyalty Cloud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21" name="Picture 120" descr="Picture 199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5654675" y="2036763"/>
            <a:ext cx="1220788" cy="1035050"/>
            <a:chOff x="0" y="0"/>
            <a:chExt cx="1221231" cy="1034866"/>
          </a:xfrm>
        </p:grpSpPr>
        <p:sp>
          <p:nvSpPr>
            <p:cNvPr id="123" name="Text Box 117" descr="Rectangle 201"/>
            <p:cNvSpPr txBox="1">
              <a:spLocks/>
            </p:cNvSpPr>
            <p:nvPr/>
          </p:nvSpPr>
          <p:spPr bwMode="auto">
            <a:xfrm>
              <a:off x="0" y="58782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Marketing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24" name="Picture 123" descr="Picture 202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1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25" name="Group 124"/>
          <p:cNvGrpSpPr>
            <a:grpSpLocks/>
          </p:cNvGrpSpPr>
          <p:nvPr/>
        </p:nvGrpSpPr>
        <p:grpSpPr bwMode="auto">
          <a:xfrm>
            <a:off x="7324725" y="623888"/>
            <a:ext cx="1220788" cy="1338262"/>
            <a:chOff x="0" y="0"/>
            <a:chExt cx="1221231" cy="1338552"/>
          </a:xfrm>
        </p:grpSpPr>
        <p:sp>
          <p:nvSpPr>
            <p:cNvPr id="126" name="Text Box 120" descr="Rectangle 204"/>
            <p:cNvSpPr txBox="1">
              <a:spLocks/>
            </p:cNvSpPr>
            <p:nvPr/>
          </p:nvSpPr>
          <p:spPr bwMode="auto">
            <a:xfrm>
              <a:off x="0" y="713711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Enterprise Planning Cloud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27" name="Picture 126" descr="Picture 205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28" name="Group 127"/>
          <p:cNvGrpSpPr>
            <a:grpSpLocks/>
          </p:cNvGrpSpPr>
          <p:nvPr/>
        </p:nvGrpSpPr>
        <p:grpSpPr bwMode="auto">
          <a:xfrm>
            <a:off x="0" y="1914525"/>
            <a:ext cx="1220788" cy="1239838"/>
            <a:chOff x="0" y="0"/>
            <a:chExt cx="1221231" cy="1238837"/>
          </a:xfrm>
        </p:grpSpPr>
        <p:sp>
          <p:nvSpPr>
            <p:cNvPr id="129" name="Text Box 123" descr="Rectangle 207"/>
            <p:cNvSpPr txBox="1">
              <a:spLocks/>
            </p:cNvSpPr>
            <p:nvPr/>
          </p:nvSpPr>
          <p:spPr bwMode="auto">
            <a:xfrm>
              <a:off x="0" y="613996"/>
              <a:ext cx="1221231" cy="624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Financial Reporting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130" name="Picture 129" descr="Picture 208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9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0240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FFFFFF"/>
                </a:solidFill>
              </a:rPr>
              <a:t>Confidential – Oracle Internal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Box 1" descr="Rectangle 209"/>
          <p:cNvSpPr txBox="1">
            <a:spLocks/>
          </p:cNvSpPr>
          <p:nvPr/>
        </p:nvSpPr>
        <p:spPr bwMode="auto">
          <a:xfrm>
            <a:off x="152400" y="150813"/>
            <a:ext cx="99250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Big Data-BI/Analytics-DW-DB-DaaS Cloud Elements</a:t>
            </a:r>
          </a:p>
        </p:txBody>
      </p:sp>
      <p:sp>
        <p:nvSpPr>
          <p:cNvPr id="7" name="Line 2" descr="Straight Connector 210"/>
          <p:cNvSpPr>
            <a:spLocks noChangeShapeType="1"/>
          </p:cNvSpPr>
          <p:nvPr/>
        </p:nvSpPr>
        <p:spPr bwMode="auto">
          <a:xfrm flipV="1">
            <a:off x="8132763" y="552450"/>
            <a:ext cx="3800475" cy="9525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8751888" y="2476500"/>
            <a:ext cx="823912" cy="1031875"/>
            <a:chOff x="-47291" y="0"/>
            <a:chExt cx="824172" cy="1033126"/>
          </a:xfrm>
        </p:grpSpPr>
        <p:pic>
          <p:nvPicPr>
            <p:cNvPr id="9" name="Picture 8" descr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4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" name="Text Box 5" descr="Rectangle 213"/>
            <p:cNvSpPr txBox="1">
              <a:spLocks/>
            </p:cNvSpPr>
            <p:nvPr/>
          </p:nvSpPr>
          <p:spPr bwMode="auto">
            <a:xfrm>
              <a:off x="-47291" y="586085"/>
              <a:ext cx="824172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Database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Backup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9826625" y="2476500"/>
            <a:ext cx="685800" cy="849313"/>
            <a:chOff x="0" y="0"/>
            <a:chExt cx="685800" cy="850266"/>
          </a:xfrm>
        </p:grpSpPr>
        <p:pic>
          <p:nvPicPr>
            <p:cNvPr id="12" name="Picture 11" descr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Text Box 8" descr="Rectangle 216"/>
            <p:cNvSpPr txBox="1">
              <a:spLocks/>
            </p:cNvSpPr>
            <p:nvPr/>
          </p:nvSpPr>
          <p:spPr bwMode="auto">
            <a:xfrm>
              <a:off x="527" y="581025"/>
              <a:ext cx="629132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MySQL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7762875" y="4057650"/>
            <a:ext cx="685800" cy="935038"/>
            <a:chOff x="0" y="0"/>
            <a:chExt cx="685800" cy="935991"/>
          </a:xfrm>
        </p:grpSpPr>
        <p:pic>
          <p:nvPicPr>
            <p:cNvPr id="15" name="Picture 14" descr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" name="Text Box 11" descr="Rectangle 219"/>
            <p:cNvSpPr txBox="1">
              <a:spLocks/>
            </p:cNvSpPr>
            <p:nvPr/>
          </p:nvSpPr>
          <p:spPr bwMode="auto">
            <a:xfrm>
              <a:off x="7268" y="666750"/>
              <a:ext cx="620574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NoSQL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1512888" y="2466975"/>
            <a:ext cx="1143000" cy="1103313"/>
            <a:chOff x="0" y="0"/>
            <a:chExt cx="1143297" cy="1104266"/>
          </a:xfrm>
        </p:grpSpPr>
        <p:pic>
          <p:nvPicPr>
            <p:cNvPr id="18" name="Picture 17" descr="Picture 2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" name="Text Box 14" descr="Rectangle 222"/>
            <p:cNvSpPr txBox="1">
              <a:spLocks/>
            </p:cNvSpPr>
            <p:nvPr/>
          </p:nvSpPr>
          <p:spPr bwMode="auto">
            <a:xfrm>
              <a:off x="0" y="657225"/>
              <a:ext cx="1143297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Big Data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8645525" y="4010025"/>
            <a:ext cx="1144588" cy="1063625"/>
            <a:chOff x="0" y="0"/>
            <a:chExt cx="1143297" cy="1064617"/>
          </a:xfrm>
        </p:grpSpPr>
        <p:pic>
          <p:nvPicPr>
            <p:cNvPr id="21" name="Picture 20" descr="Picture 2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Text Box 17" descr="Rectangle 225"/>
            <p:cNvSpPr txBox="1">
              <a:spLocks/>
            </p:cNvSpPr>
            <p:nvPr/>
          </p:nvSpPr>
          <p:spPr bwMode="auto">
            <a:xfrm>
              <a:off x="0" y="617576"/>
              <a:ext cx="1143297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NoSQL 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3917950" y="2457450"/>
            <a:ext cx="1250950" cy="1271588"/>
            <a:chOff x="0" y="0"/>
            <a:chExt cx="1252367" cy="1271815"/>
          </a:xfrm>
        </p:grpSpPr>
        <p:pic>
          <p:nvPicPr>
            <p:cNvPr id="24" name="Picture 23" descr="Picture 2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8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" name="Text Box 20" descr="Rectangle 228"/>
            <p:cNvSpPr txBox="1">
              <a:spLocks/>
            </p:cNvSpPr>
            <p:nvPr/>
          </p:nvSpPr>
          <p:spPr bwMode="auto">
            <a:xfrm>
              <a:off x="0" y="646974"/>
              <a:ext cx="1252367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Oracle Big Data Discovery</a:t>
              </a:r>
              <a:b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</a:b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7523163" y="2495550"/>
            <a:ext cx="1143000" cy="1125538"/>
            <a:chOff x="0" y="0"/>
            <a:chExt cx="1143297" cy="1126565"/>
          </a:xfrm>
        </p:grpSpPr>
        <p:pic>
          <p:nvPicPr>
            <p:cNvPr id="27" name="Picture 26" descr="Picture 23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" name="Text Box 23" descr="Rectangle 231"/>
            <p:cNvSpPr txBox="1">
              <a:spLocks/>
            </p:cNvSpPr>
            <p:nvPr/>
          </p:nvSpPr>
          <p:spPr bwMode="auto">
            <a:xfrm>
              <a:off x="0" y="679524"/>
              <a:ext cx="1143297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Database</a:t>
              </a:r>
            </a:p>
            <a:p>
              <a:pPr algn="ctr"/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69863" y="2565400"/>
            <a:ext cx="1220787" cy="1001713"/>
            <a:chOff x="0" y="0"/>
            <a:chExt cx="1221231" cy="1002491"/>
          </a:xfrm>
        </p:grpSpPr>
        <p:pic>
          <p:nvPicPr>
            <p:cNvPr id="31" name="Picture 30" descr="Picture 2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2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" name="Text Box 26" descr="Rectangle 234"/>
            <p:cNvSpPr txBox="1">
              <a:spLocks/>
            </p:cNvSpPr>
            <p:nvPr/>
          </p:nvSpPr>
          <p:spPr bwMode="auto">
            <a:xfrm>
              <a:off x="0" y="555450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Big App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5341938" y="2443163"/>
            <a:ext cx="1220787" cy="1282700"/>
            <a:chOff x="0" y="0"/>
            <a:chExt cx="1221231" cy="1282685"/>
          </a:xfrm>
        </p:grpSpPr>
        <p:sp>
          <p:nvSpPr>
            <p:cNvPr id="34" name="Text Box 28" descr="Rectangle 236"/>
            <p:cNvSpPr txBox="1">
              <a:spLocks/>
            </p:cNvSpPr>
            <p:nvPr/>
          </p:nvSpPr>
          <p:spPr bwMode="auto">
            <a:xfrm>
              <a:off x="0" y="657844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Big Data Preparation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5" name="Picture 34" descr="Picture 2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7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234950" y="4029075"/>
            <a:ext cx="1220788" cy="1112838"/>
            <a:chOff x="0" y="0"/>
            <a:chExt cx="1221231" cy="1113996"/>
          </a:xfrm>
        </p:grpSpPr>
        <p:sp>
          <p:nvSpPr>
            <p:cNvPr id="37" name="Text Box 31" descr="Rectangle 239"/>
            <p:cNvSpPr txBox="1">
              <a:spLocks/>
            </p:cNvSpPr>
            <p:nvPr/>
          </p:nvSpPr>
          <p:spPr bwMode="auto">
            <a:xfrm>
              <a:off x="0" y="66695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 Analyzer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8" name="Picture 37" descr="Picture 2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50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2692400" y="4048125"/>
            <a:ext cx="1220788" cy="1096963"/>
            <a:chOff x="0" y="0"/>
            <a:chExt cx="1221231" cy="1096669"/>
          </a:xfrm>
        </p:grpSpPr>
        <p:sp>
          <p:nvSpPr>
            <p:cNvPr id="40" name="Text Box 34" descr="Rectangle 242"/>
            <p:cNvSpPr txBox="1">
              <a:spLocks/>
            </p:cNvSpPr>
            <p:nvPr/>
          </p:nvSpPr>
          <p:spPr bwMode="auto">
            <a:xfrm>
              <a:off x="0" y="649628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 Integrator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41" name="Picture 40" descr="Picture 24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8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4027488" y="4033838"/>
            <a:ext cx="1220787" cy="1252537"/>
            <a:chOff x="0" y="0"/>
            <a:chExt cx="1221231" cy="1251754"/>
          </a:xfrm>
        </p:grpSpPr>
        <p:sp>
          <p:nvSpPr>
            <p:cNvPr id="43" name="Text Box 37" descr="Rectangle 245"/>
            <p:cNvSpPr txBox="1">
              <a:spLocks/>
            </p:cNvSpPr>
            <p:nvPr/>
          </p:nvSpPr>
          <p:spPr bwMode="auto">
            <a:xfrm>
              <a:off x="0" y="626913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 Visualization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44" name="Picture 43" descr="Picture 24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347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1398588" y="857250"/>
            <a:ext cx="1411287" cy="1438275"/>
            <a:chOff x="0" y="0"/>
            <a:chExt cx="1410716" cy="1438595"/>
          </a:xfrm>
        </p:grpSpPr>
        <p:sp>
          <p:nvSpPr>
            <p:cNvPr id="46" name="Text Box 40" descr="Rectangle 248"/>
            <p:cNvSpPr txBox="1">
              <a:spLocks/>
            </p:cNvSpPr>
            <p:nvPr/>
          </p:nvSpPr>
          <p:spPr bwMode="auto">
            <a:xfrm>
              <a:off x="0" y="635954"/>
              <a:ext cx="1410716" cy="802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Customer Insights &amp; Analytics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47" name="Picture 46" descr="Picture 24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9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2654300" y="2419350"/>
            <a:ext cx="1220788" cy="1274763"/>
            <a:chOff x="0" y="0"/>
            <a:chExt cx="1221231" cy="1275296"/>
          </a:xfrm>
        </p:grpSpPr>
        <p:pic>
          <p:nvPicPr>
            <p:cNvPr id="49" name="Picture 48" descr="Picture 25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21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0" name="Text Box 44" descr="Rectangle 252"/>
            <p:cNvSpPr txBox="1">
              <a:spLocks/>
            </p:cNvSpPr>
            <p:nvPr/>
          </p:nvSpPr>
          <p:spPr bwMode="auto">
            <a:xfrm>
              <a:off x="0" y="650455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Big Data Compute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7432675" y="876300"/>
            <a:ext cx="1220788" cy="1058863"/>
            <a:chOff x="0" y="0"/>
            <a:chExt cx="1221231" cy="1057781"/>
          </a:xfrm>
        </p:grpSpPr>
        <p:sp>
          <p:nvSpPr>
            <p:cNvPr id="52" name="Text Box 46" descr="Rectangle 254"/>
            <p:cNvSpPr txBox="1">
              <a:spLocks/>
            </p:cNvSpPr>
            <p:nvPr/>
          </p:nvSpPr>
          <p:spPr bwMode="auto">
            <a:xfrm>
              <a:off x="0" y="61073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daasmktg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3" name="Picture 52" descr="Picture 25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8799513" y="855663"/>
            <a:ext cx="1220787" cy="1071562"/>
            <a:chOff x="0" y="0"/>
            <a:chExt cx="1221231" cy="1071189"/>
          </a:xfrm>
        </p:grpSpPr>
        <p:sp>
          <p:nvSpPr>
            <p:cNvPr id="55" name="Text Box 49" descr="Rectangle 257"/>
            <p:cNvSpPr txBox="1">
              <a:spLocks/>
            </p:cNvSpPr>
            <p:nvPr/>
          </p:nvSpPr>
          <p:spPr bwMode="auto">
            <a:xfrm>
              <a:off x="0" y="624148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daassocial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6" name="Picture 55" descr="Picture 25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681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2075560" y="5435563"/>
            <a:ext cx="976313" cy="1008062"/>
            <a:chOff x="-59755" y="0"/>
            <a:chExt cx="976348" cy="1009016"/>
          </a:xfrm>
        </p:grpSpPr>
        <p:pic>
          <p:nvPicPr>
            <p:cNvPr id="58" name="Picture 57" descr="Picture 260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1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9" name="Text Box 53" descr="Rectangle 261"/>
            <p:cNvSpPr txBox="1">
              <a:spLocks/>
            </p:cNvSpPr>
            <p:nvPr/>
          </p:nvSpPr>
          <p:spPr bwMode="auto">
            <a:xfrm>
              <a:off x="-59755" y="561975"/>
              <a:ext cx="976348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Documents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</a:t>
              </a:r>
            </a:p>
          </p:txBody>
        </p:sp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5383213" y="881063"/>
            <a:ext cx="1220787" cy="1223962"/>
            <a:chOff x="0" y="0"/>
            <a:chExt cx="1221231" cy="1224182"/>
          </a:xfrm>
        </p:grpSpPr>
        <p:sp>
          <p:nvSpPr>
            <p:cNvPr id="61" name="Text Box 55" descr="Rectangle 263"/>
            <p:cNvSpPr txBox="1">
              <a:spLocks/>
            </p:cNvSpPr>
            <p:nvPr/>
          </p:nvSpPr>
          <p:spPr bwMode="auto">
            <a:xfrm>
              <a:off x="0" y="599341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Business Intelligence</a:t>
              </a:r>
            </a:p>
            <a:p>
              <a:pPr algn="ctr"/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62" name="Picture 61" descr="Picture 264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173038" y="850900"/>
            <a:ext cx="1220787" cy="1058863"/>
            <a:chOff x="0" y="0"/>
            <a:chExt cx="1221231" cy="1058290"/>
          </a:xfrm>
        </p:grpSpPr>
        <p:sp>
          <p:nvSpPr>
            <p:cNvPr id="64" name="Text Box 58" descr="Rectangle 266"/>
            <p:cNvSpPr txBox="1">
              <a:spLocks/>
            </p:cNvSpPr>
            <p:nvPr/>
          </p:nvSpPr>
          <p:spPr bwMode="auto">
            <a:xfrm>
              <a:off x="0" y="61124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CRM Analytics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65" name="Picture 64" descr="Picture 267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57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5360988" y="4040188"/>
            <a:ext cx="1220787" cy="1057275"/>
            <a:chOff x="0" y="0"/>
            <a:chExt cx="1221231" cy="1056718"/>
          </a:xfrm>
        </p:grpSpPr>
        <p:sp>
          <p:nvSpPr>
            <p:cNvPr id="67" name="Text Box 61" descr="Rectangle 269"/>
            <p:cNvSpPr txBox="1">
              <a:spLocks/>
            </p:cNvSpPr>
            <p:nvPr/>
          </p:nvSpPr>
          <p:spPr bwMode="auto">
            <a:xfrm>
              <a:off x="0" y="609677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gg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68" name="Picture 67" descr="Picture 270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9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3167523" y="5437378"/>
            <a:ext cx="1220788" cy="1301750"/>
            <a:chOff x="0" y="0"/>
            <a:chExt cx="1221231" cy="1302289"/>
          </a:xfrm>
        </p:grpSpPr>
        <p:sp>
          <p:nvSpPr>
            <p:cNvPr id="70" name="Text Box 64" descr="Rectangle 272"/>
            <p:cNvSpPr txBox="1">
              <a:spLocks/>
            </p:cNvSpPr>
            <p:nvPr/>
          </p:nvSpPr>
          <p:spPr bwMode="auto">
            <a:xfrm>
              <a:off x="0" y="677448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Managed File Transfer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71" name="Picture 70" descr="Picture 27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9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1463675" y="4032250"/>
            <a:ext cx="1220788" cy="1092200"/>
            <a:chOff x="0" y="0"/>
            <a:chExt cx="1221231" cy="1092937"/>
          </a:xfrm>
        </p:grpSpPr>
        <p:sp>
          <p:nvSpPr>
            <p:cNvPr id="73" name="Text Box 67" descr="Rectangle 275"/>
            <p:cNvSpPr txBox="1">
              <a:spLocks/>
            </p:cNvSpPr>
            <p:nvPr/>
          </p:nvSpPr>
          <p:spPr bwMode="auto">
            <a:xfrm>
              <a:off x="0" y="645896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Data Insight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74" name="Picture 73" descr="Picture 27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9725025" y="4025900"/>
            <a:ext cx="1220788" cy="1128713"/>
            <a:chOff x="0" y="0"/>
            <a:chExt cx="1221231" cy="1129424"/>
          </a:xfrm>
        </p:grpSpPr>
        <p:sp>
          <p:nvSpPr>
            <p:cNvPr id="76" name="Text Box 70" descr="Rectangle 278"/>
            <p:cNvSpPr txBox="1">
              <a:spLocks/>
            </p:cNvSpPr>
            <p:nvPr/>
          </p:nvSpPr>
          <p:spPr bwMode="auto">
            <a:xfrm>
              <a:off x="0" y="682383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Essbase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77" name="Picture 76" descr="Picture 27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832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78" name="Group 77"/>
          <p:cNvGrpSpPr>
            <a:grpSpLocks/>
          </p:cNvGrpSpPr>
          <p:nvPr/>
        </p:nvGrpSpPr>
        <p:grpSpPr bwMode="auto">
          <a:xfrm>
            <a:off x="2838450" y="852488"/>
            <a:ext cx="1220788" cy="1052512"/>
            <a:chOff x="0" y="0"/>
            <a:chExt cx="1221231" cy="1052400"/>
          </a:xfrm>
        </p:grpSpPr>
        <p:sp>
          <p:nvSpPr>
            <p:cNvPr id="79" name="Text Box 73" descr="Rectangle 281"/>
            <p:cNvSpPr txBox="1">
              <a:spLocks/>
            </p:cNvSpPr>
            <p:nvPr/>
          </p:nvSpPr>
          <p:spPr bwMode="auto">
            <a:xfrm>
              <a:off x="0" y="60535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erpAnalytics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80" name="Picture 79" descr="Picture 282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007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4129088" y="860425"/>
            <a:ext cx="1220787" cy="1019175"/>
            <a:chOff x="0" y="0"/>
            <a:chExt cx="1221231" cy="1019056"/>
          </a:xfrm>
        </p:grpSpPr>
        <p:sp>
          <p:nvSpPr>
            <p:cNvPr id="82" name="Text Box 76" descr="Rectangle 284"/>
            <p:cNvSpPr txBox="1">
              <a:spLocks/>
            </p:cNvSpPr>
            <p:nvPr/>
          </p:nvSpPr>
          <p:spPr bwMode="auto">
            <a:xfrm>
              <a:off x="0" y="57201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HCM Analytics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83" name="Picture 82" descr="Picture 285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6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84" name="Rectangle 83" descr="Rectangle 286"/>
          <p:cNvSpPr>
            <a:spLocks/>
          </p:cNvSpPr>
          <p:nvPr/>
        </p:nvSpPr>
        <p:spPr bwMode="auto">
          <a:xfrm>
            <a:off x="190500" y="828675"/>
            <a:ext cx="6296025" cy="1362075"/>
          </a:xfrm>
          <a:prstGeom prst="rect">
            <a:avLst/>
          </a:prstGeom>
          <a:noFill/>
          <a:ln w="6350" cap="flat" cmpd="sng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pPr algn="ctr">
              <a:lnSpc>
                <a:spcPct val="90000"/>
              </a:lnSpc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5" name="Rectangle 84" descr="Rectangle 287"/>
          <p:cNvSpPr>
            <a:spLocks/>
          </p:cNvSpPr>
          <p:nvPr/>
        </p:nvSpPr>
        <p:spPr bwMode="auto">
          <a:xfrm>
            <a:off x="190500" y="2428875"/>
            <a:ext cx="6296025" cy="1362075"/>
          </a:xfrm>
          <a:prstGeom prst="rect">
            <a:avLst/>
          </a:prstGeom>
          <a:noFill/>
          <a:ln w="6350" cap="flat" cmpd="sng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pPr algn="ctr">
              <a:lnSpc>
                <a:spcPct val="90000"/>
              </a:lnSpc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6" name="Rectangle 85" descr="Rectangle 288"/>
          <p:cNvSpPr>
            <a:spLocks/>
          </p:cNvSpPr>
          <p:nvPr/>
        </p:nvSpPr>
        <p:spPr bwMode="auto">
          <a:xfrm>
            <a:off x="200025" y="3943350"/>
            <a:ext cx="6296025" cy="1362075"/>
          </a:xfrm>
          <a:prstGeom prst="rect">
            <a:avLst/>
          </a:prstGeom>
          <a:noFill/>
          <a:ln w="6350" cap="flat" cmpd="sng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pPr algn="ctr">
              <a:lnSpc>
                <a:spcPct val="90000"/>
              </a:lnSpc>
            </a:pPr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87" name="Rectangle 86" descr="Rectangle 289"/>
          <p:cNvSpPr>
            <a:spLocks/>
          </p:cNvSpPr>
          <p:nvPr/>
        </p:nvSpPr>
        <p:spPr bwMode="auto">
          <a:xfrm>
            <a:off x="7248525" y="2428875"/>
            <a:ext cx="3800475" cy="2895600"/>
          </a:xfrm>
          <a:prstGeom prst="rect">
            <a:avLst/>
          </a:prstGeom>
          <a:noFill/>
          <a:ln w="6350" cap="flat" cmpd="sng">
            <a:solidFill>
              <a:srgbClr val="808080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 anchor="ctr"/>
          <a:lstStyle/>
          <a:p>
            <a:pPr algn="ctr">
              <a:lnSpc>
                <a:spcPct val="90000"/>
              </a:lnSpc>
            </a:pPr>
            <a:endParaRPr lang="en-US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87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FFFFFF"/>
                </a:solidFill>
              </a:rPr>
              <a:t>Confidential – Oracle Internal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Box 1" descr="Rectangle 83"/>
          <p:cNvSpPr txBox="1">
            <a:spLocks/>
          </p:cNvSpPr>
          <p:nvPr/>
        </p:nvSpPr>
        <p:spPr bwMode="auto">
          <a:xfrm>
            <a:off x="152400" y="150813"/>
            <a:ext cx="99250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Developer Cloud Elements</a:t>
            </a:r>
          </a:p>
        </p:txBody>
      </p:sp>
      <p:sp>
        <p:nvSpPr>
          <p:cNvPr id="5" name="Text Box 2" descr="Rectangle 84"/>
          <p:cNvSpPr txBox="1">
            <a:spLocks/>
          </p:cNvSpPr>
          <p:nvPr/>
        </p:nvSpPr>
        <p:spPr bwMode="auto">
          <a:xfrm>
            <a:off x="130175" y="4314825"/>
            <a:ext cx="75819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Security Cloud Elements</a:t>
            </a:r>
          </a:p>
        </p:txBody>
      </p:sp>
      <p:sp>
        <p:nvSpPr>
          <p:cNvPr id="6" name="Line 3" descr="Straight Connector 85"/>
          <p:cNvSpPr>
            <a:spLocks noChangeShapeType="1"/>
          </p:cNvSpPr>
          <p:nvPr/>
        </p:nvSpPr>
        <p:spPr bwMode="auto">
          <a:xfrm flipV="1">
            <a:off x="4343400" y="550863"/>
            <a:ext cx="7485063" cy="30162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sp>
        <p:nvSpPr>
          <p:cNvPr id="7" name="Line 4" descr="Straight Connector 86"/>
          <p:cNvSpPr>
            <a:spLocks noChangeShapeType="1"/>
          </p:cNvSpPr>
          <p:nvPr/>
        </p:nvSpPr>
        <p:spPr bwMode="auto">
          <a:xfrm flipV="1">
            <a:off x="4046538" y="4656138"/>
            <a:ext cx="7850187" cy="87312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582613" y="2714625"/>
            <a:ext cx="868362" cy="1079500"/>
            <a:chOff x="-77131" y="0"/>
            <a:chExt cx="868091" cy="1080771"/>
          </a:xfrm>
        </p:grpSpPr>
        <p:pic>
          <p:nvPicPr>
            <p:cNvPr id="9" name="Picture 8" descr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" name="Text Box 7" descr="TextBox 89"/>
            <p:cNvSpPr txBox="1">
              <a:spLocks/>
            </p:cNvSpPr>
            <p:nvPr/>
          </p:nvSpPr>
          <p:spPr bwMode="auto">
            <a:xfrm>
              <a:off x="-77131" y="742950"/>
              <a:ext cx="868091" cy="33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Java Cloud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Service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3206750" y="990600"/>
            <a:ext cx="1239838" cy="1106488"/>
            <a:chOff x="-87735" y="0"/>
            <a:chExt cx="1240310" cy="1107441"/>
          </a:xfrm>
        </p:grpSpPr>
        <p:pic>
          <p:nvPicPr>
            <p:cNvPr id="12" name="Picture 11" descr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520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3" name="Text Box 10" descr="TextBox 92"/>
            <p:cNvSpPr txBox="1">
              <a:spLocks/>
            </p:cNvSpPr>
            <p:nvPr/>
          </p:nvSpPr>
          <p:spPr bwMode="auto">
            <a:xfrm>
              <a:off x="-87735" y="609600"/>
              <a:ext cx="1240310" cy="497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Application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Container Cloud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Service</a:t>
              </a: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9166225" y="990600"/>
            <a:ext cx="750888" cy="806450"/>
            <a:chOff x="-31912" y="0"/>
            <a:chExt cx="749624" cy="806450"/>
          </a:xfrm>
        </p:grpSpPr>
        <p:pic>
          <p:nvPicPr>
            <p:cNvPr id="15" name="Picture 14" descr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6" name="Text Box 13" descr="TextBox 95"/>
            <p:cNvSpPr txBox="1">
              <a:spLocks/>
            </p:cNvSpPr>
            <p:nvPr/>
          </p:nvSpPr>
          <p:spPr bwMode="auto">
            <a:xfrm>
              <a:off x="-31912" y="628650"/>
              <a:ext cx="749624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Developer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4764088" y="981075"/>
            <a:ext cx="868362" cy="863600"/>
            <a:chOff x="-67010" y="0"/>
            <a:chExt cx="867941" cy="863600"/>
          </a:xfrm>
        </p:grpSpPr>
        <p:pic>
          <p:nvPicPr>
            <p:cNvPr id="18" name="Picture 17" descr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60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" name="Text Box 16" descr="TextBox 98"/>
            <p:cNvSpPr txBox="1">
              <a:spLocks/>
            </p:cNvSpPr>
            <p:nvPr/>
          </p:nvSpPr>
          <p:spPr bwMode="auto">
            <a:xfrm>
              <a:off x="-67010" y="685800"/>
              <a:ext cx="867941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API Catalog</a:t>
              </a:r>
            </a:p>
          </p:txBody>
        </p:sp>
      </p:grp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10123488" y="981075"/>
            <a:ext cx="1143000" cy="1069975"/>
            <a:chOff x="0" y="0"/>
            <a:chExt cx="1143297" cy="1071226"/>
          </a:xfrm>
        </p:grpSpPr>
        <p:pic>
          <p:nvPicPr>
            <p:cNvPr id="21" name="Picture 20" descr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2" name="Text Box 19" descr="Rectangle 101"/>
            <p:cNvSpPr txBox="1">
              <a:spLocks/>
            </p:cNvSpPr>
            <p:nvPr/>
          </p:nvSpPr>
          <p:spPr bwMode="auto">
            <a:xfrm>
              <a:off x="0" y="624185"/>
              <a:ext cx="1143297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Developer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5959475" y="976313"/>
            <a:ext cx="1222375" cy="1131887"/>
            <a:chOff x="0" y="0"/>
            <a:chExt cx="1221231" cy="1132841"/>
          </a:xfrm>
        </p:grpSpPr>
        <p:pic>
          <p:nvPicPr>
            <p:cNvPr id="24" name="Picture 23" descr="Picture 10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5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" name="Text Box 22" descr="Rectangle 104"/>
            <p:cNvSpPr txBox="1">
              <a:spLocks/>
            </p:cNvSpPr>
            <p:nvPr/>
          </p:nvSpPr>
          <p:spPr bwMode="auto">
            <a:xfrm>
              <a:off x="0" y="685800"/>
              <a:ext cx="1221231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API Manager</a:t>
              </a:r>
            </a:p>
            <a:p>
              <a:pPr algn="ctr"/>
              <a:r>
                <a:rPr lang="en-US" altLang="en-US" sz="12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447675" y="966788"/>
            <a:ext cx="1220788" cy="1243012"/>
            <a:chOff x="0" y="0"/>
            <a:chExt cx="1221231" cy="1243966"/>
          </a:xfrm>
        </p:grpSpPr>
        <p:pic>
          <p:nvPicPr>
            <p:cNvPr id="27" name="Picture 26" descr="Picture 10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" name="Text Box 25" descr="Rectangle 107"/>
            <p:cNvSpPr txBox="1">
              <a:spLocks/>
            </p:cNvSpPr>
            <p:nvPr/>
          </p:nvSpPr>
          <p:spPr bwMode="auto">
            <a:xfrm>
              <a:off x="0" y="619125"/>
              <a:ext cx="1221231" cy="624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Application Container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947863" y="984250"/>
            <a:ext cx="1220787" cy="1090613"/>
            <a:chOff x="0" y="0"/>
            <a:chExt cx="1221231" cy="1090276"/>
          </a:xfrm>
        </p:grpSpPr>
        <p:pic>
          <p:nvPicPr>
            <p:cNvPr id="30" name="Picture 29" descr="Picture 10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1" name="Text Box 28" descr="Rectangle 110"/>
            <p:cNvSpPr txBox="1">
              <a:spLocks/>
            </p:cNvSpPr>
            <p:nvPr/>
          </p:nvSpPr>
          <p:spPr bwMode="auto">
            <a:xfrm>
              <a:off x="0" y="64323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App Builder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32" name="Group 31"/>
          <p:cNvGrpSpPr>
            <a:grpSpLocks/>
          </p:cNvGrpSpPr>
          <p:nvPr/>
        </p:nvGrpSpPr>
        <p:grpSpPr bwMode="auto">
          <a:xfrm>
            <a:off x="7537450" y="984250"/>
            <a:ext cx="1220788" cy="1262063"/>
            <a:chOff x="0" y="0"/>
            <a:chExt cx="1221231" cy="1263086"/>
          </a:xfrm>
        </p:grpSpPr>
        <p:sp>
          <p:nvSpPr>
            <p:cNvPr id="33" name="Text Box 30" descr="Rectangle 112"/>
            <p:cNvSpPr txBox="1">
              <a:spLocks/>
            </p:cNvSpPr>
            <p:nvPr/>
          </p:nvSpPr>
          <p:spPr bwMode="auto">
            <a:xfrm>
              <a:off x="0" y="638245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Container Registry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4" name="Picture 33" descr="Picture 1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1622425" y="2693988"/>
            <a:ext cx="1220788" cy="1128712"/>
            <a:chOff x="0" y="0"/>
            <a:chExt cx="1221231" cy="1130065"/>
          </a:xfrm>
        </p:grpSpPr>
        <p:sp>
          <p:nvSpPr>
            <p:cNvPr id="36" name="Text Box 33" descr="Rectangle 115"/>
            <p:cNvSpPr txBox="1">
              <a:spLocks/>
            </p:cNvSpPr>
            <p:nvPr/>
          </p:nvSpPr>
          <p:spPr bwMode="auto">
            <a:xfrm>
              <a:off x="0" y="683024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JavaSE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7" name="Picture 36" descr="Picture 11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596900" y="4970463"/>
            <a:ext cx="1222375" cy="1081087"/>
            <a:chOff x="0" y="0"/>
            <a:chExt cx="1221231" cy="1082121"/>
          </a:xfrm>
        </p:grpSpPr>
        <p:sp>
          <p:nvSpPr>
            <p:cNvPr id="39" name="Text Box 36" descr="Rectangle 118"/>
            <p:cNvSpPr txBox="1">
              <a:spLocks/>
            </p:cNvSpPr>
            <p:nvPr/>
          </p:nvSpPr>
          <p:spPr bwMode="auto">
            <a:xfrm>
              <a:off x="0" y="635080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Identity Mgmt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40" name="Picture 39" descr="Picture 1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820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2982913" y="2682875"/>
            <a:ext cx="1220787" cy="1120775"/>
            <a:chOff x="0" y="0"/>
            <a:chExt cx="1221231" cy="1121353"/>
          </a:xfrm>
        </p:grpSpPr>
        <p:sp>
          <p:nvSpPr>
            <p:cNvPr id="42" name="Text Box 39" descr="Rectangle 121"/>
            <p:cNvSpPr txBox="1">
              <a:spLocks/>
            </p:cNvSpPr>
            <p:nvPr/>
          </p:nvSpPr>
          <p:spPr bwMode="auto">
            <a:xfrm>
              <a:off x="0" y="674312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Java EE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43" name="Picture 42" descr="Picture 12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83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4" name="Group 43"/>
          <p:cNvGrpSpPr>
            <a:grpSpLocks/>
          </p:cNvGrpSpPr>
          <p:nvPr/>
        </p:nvGrpSpPr>
        <p:grpSpPr bwMode="auto">
          <a:xfrm>
            <a:off x="2049463" y="5019675"/>
            <a:ext cx="760412" cy="782638"/>
            <a:chOff x="0" y="0"/>
            <a:chExt cx="759909" cy="784223"/>
          </a:xfrm>
        </p:grpSpPr>
        <p:pic>
          <p:nvPicPr>
            <p:cNvPr id="45" name="Picture 44" descr="Picture 1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6" t="23438" r="14539" b="20833"/>
            <a:stretch>
              <a:fillRect/>
            </a:stretch>
          </p:blipFill>
          <p:spPr bwMode="auto">
            <a:xfrm>
              <a:off x="0" y="0"/>
              <a:ext cx="759909" cy="600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6" name="Text Box 43" descr="TextBox 125"/>
            <p:cNvSpPr txBox="1">
              <a:spLocks/>
            </p:cNvSpPr>
            <p:nvPr/>
          </p:nvSpPr>
          <p:spPr bwMode="auto">
            <a:xfrm>
              <a:off x="226849" y="619122"/>
              <a:ext cx="323138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GRC</a:t>
              </a:r>
            </a:p>
          </p:txBody>
        </p: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3082925" y="5038725"/>
            <a:ext cx="1046163" cy="765175"/>
            <a:chOff x="-60710" y="0"/>
            <a:chExt cx="1045171" cy="765175"/>
          </a:xfrm>
        </p:grpSpPr>
        <p:pic>
          <p:nvPicPr>
            <p:cNvPr id="48" name="Picture 47" descr="Picture 12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38" y="0"/>
              <a:ext cx="582613" cy="582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9" name="Text Box 46" descr="TextBox 128"/>
            <p:cNvSpPr txBox="1">
              <a:spLocks/>
            </p:cNvSpPr>
            <p:nvPr/>
          </p:nvSpPr>
          <p:spPr bwMode="auto">
            <a:xfrm>
              <a:off x="-60710" y="600074"/>
              <a:ext cx="1045171" cy="1651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100" b="1" dirty="0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Mobile Security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33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kern="0" dirty="0" smtClean="0">
                <a:solidFill>
                  <a:srgbClr val="FFFFFF"/>
                </a:solidFill>
              </a:rPr>
              <a:t>Confidential – Oracle Internal</a:t>
            </a: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Box 1" descr="Rectangle 48"/>
          <p:cNvSpPr txBox="1">
            <a:spLocks/>
          </p:cNvSpPr>
          <p:nvPr/>
        </p:nvSpPr>
        <p:spPr bwMode="auto">
          <a:xfrm>
            <a:off x="152400" y="150813"/>
            <a:ext cx="75819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Other PaaS Cloud Elements</a:t>
            </a:r>
          </a:p>
        </p:txBody>
      </p:sp>
      <p:sp>
        <p:nvSpPr>
          <p:cNvPr id="5" name="Text Box 2" descr="Rectangle 49"/>
          <p:cNvSpPr txBox="1">
            <a:spLocks/>
          </p:cNvSpPr>
          <p:nvPr/>
        </p:nvSpPr>
        <p:spPr bwMode="auto">
          <a:xfrm>
            <a:off x="228600" y="4105275"/>
            <a:ext cx="7581900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>
            <a:spAutoFit/>
          </a:bodyPr>
          <a:lstStyle/>
          <a:p>
            <a:r>
              <a:rPr lang="en-US" altLang="en-US" sz="3000" dirty="0" err="1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ITOps</a:t>
            </a:r>
            <a:r>
              <a:rPr lang="en-US" altLang="en-US" sz="3000" dirty="0">
                <a:solidFill>
                  <a:srgbClr val="FFE8D0"/>
                </a:solidFill>
                <a:latin typeface="Impact" charset="0"/>
                <a:ea typeface="Impact" charset="0"/>
                <a:cs typeface="Impact" charset="0"/>
                <a:sym typeface="Impact" charset="0"/>
              </a:rPr>
              <a:t> Cloud Elements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232275" y="852488"/>
            <a:ext cx="976313" cy="989012"/>
            <a:chOff x="-59755" y="0"/>
            <a:chExt cx="976348" cy="989966"/>
          </a:xfrm>
        </p:grpSpPr>
        <p:pic>
          <p:nvPicPr>
            <p:cNvPr id="7" name="Picture 6" descr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1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8" name="Text Box 5" descr="Rectangle 52"/>
            <p:cNvSpPr txBox="1">
              <a:spLocks/>
            </p:cNvSpPr>
            <p:nvPr/>
          </p:nvSpPr>
          <p:spPr bwMode="auto">
            <a:xfrm>
              <a:off x="-59755" y="542925"/>
              <a:ext cx="976348" cy="447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Documents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6530975" y="866775"/>
            <a:ext cx="857250" cy="887413"/>
            <a:chOff x="-54211" y="0"/>
            <a:chExt cx="857732" cy="888366"/>
          </a:xfrm>
        </p:grpSpPr>
        <p:pic>
          <p:nvPicPr>
            <p:cNvPr id="10" name="Picture 9" descr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5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" name="Text Box 8" descr="Rectangle 55"/>
            <p:cNvSpPr txBox="1">
              <a:spLocks/>
            </p:cNvSpPr>
            <p:nvPr/>
          </p:nvSpPr>
          <p:spPr bwMode="auto">
            <a:xfrm>
              <a:off x="-54211" y="619125"/>
              <a:ext cx="857732" cy="269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Event Hub</a:t>
              </a: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7597775" y="857250"/>
            <a:ext cx="1144588" cy="1069975"/>
            <a:chOff x="0" y="0"/>
            <a:chExt cx="1143297" cy="1071226"/>
          </a:xfrm>
        </p:grpSpPr>
        <p:pic>
          <p:nvPicPr>
            <p:cNvPr id="13" name="Picture 12" descr="Picture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Text Box 11" descr="Rectangle 58"/>
            <p:cNvSpPr txBox="1">
              <a:spLocks/>
            </p:cNvSpPr>
            <p:nvPr/>
          </p:nvSpPr>
          <p:spPr bwMode="auto">
            <a:xfrm>
              <a:off x="0" y="624185"/>
              <a:ext cx="1143297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Integration 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434975" y="2619375"/>
            <a:ext cx="801688" cy="854075"/>
            <a:chOff x="-57250" y="0"/>
            <a:chExt cx="800300" cy="854075"/>
          </a:xfrm>
        </p:grpSpPr>
        <p:pic>
          <p:nvPicPr>
            <p:cNvPr id="16" name="Picture 15" descr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7" name="Text Box 14" descr="TextBox 61"/>
            <p:cNvSpPr txBox="1">
              <a:spLocks/>
            </p:cNvSpPr>
            <p:nvPr/>
          </p:nvSpPr>
          <p:spPr bwMode="auto">
            <a:xfrm>
              <a:off x="-57250" y="676275"/>
              <a:ext cx="800300" cy="17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Messaging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4283075" y="2590800"/>
            <a:ext cx="1030288" cy="1022350"/>
            <a:chOff x="-82005" y="0"/>
            <a:chExt cx="1029048" cy="1023621"/>
          </a:xfrm>
        </p:grpSpPr>
        <p:pic>
          <p:nvPicPr>
            <p:cNvPr id="19" name="Picture 18" descr="Picture 6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0" name="Text Box 17" descr="TextBox 64"/>
            <p:cNvSpPr txBox="1">
              <a:spLocks/>
            </p:cNvSpPr>
            <p:nvPr/>
          </p:nvSpPr>
          <p:spPr bwMode="auto">
            <a:xfrm>
              <a:off x="-82005" y="685800"/>
              <a:ext cx="1029048" cy="33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SOA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1663700" y="2562225"/>
            <a:ext cx="1143000" cy="1050925"/>
            <a:chOff x="0" y="0"/>
            <a:chExt cx="1143297" cy="1052176"/>
          </a:xfrm>
        </p:grpSpPr>
        <p:pic>
          <p:nvPicPr>
            <p:cNvPr id="22" name="Picture 21" descr="Picture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3" name="Text Box 20" descr="Rectangle 67"/>
            <p:cNvSpPr txBox="1">
              <a:spLocks/>
            </p:cNvSpPr>
            <p:nvPr/>
          </p:nvSpPr>
          <p:spPr bwMode="auto">
            <a:xfrm>
              <a:off x="0" y="605135"/>
              <a:ext cx="1143297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Process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9053513" y="866775"/>
            <a:ext cx="800100" cy="1031875"/>
            <a:chOff x="-57064" y="0"/>
            <a:chExt cx="799928" cy="1033146"/>
          </a:xfrm>
        </p:grpSpPr>
        <p:sp>
          <p:nvSpPr>
            <p:cNvPr id="25" name="Text Box 22" descr="TextBox 69"/>
            <p:cNvSpPr txBox="1">
              <a:spLocks/>
            </p:cNvSpPr>
            <p:nvPr/>
          </p:nvSpPr>
          <p:spPr bwMode="auto">
            <a:xfrm>
              <a:off x="-57064" y="695325"/>
              <a:ext cx="799928" cy="3378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IoT  Cloud</a:t>
              </a:r>
            </a:p>
            <a:p>
              <a:pPr algn="ctr">
                <a:lnSpc>
                  <a:spcPct val="90000"/>
                </a:lnSpc>
              </a:pPr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Service</a:t>
              </a:r>
            </a:p>
          </p:txBody>
        </p:sp>
        <p:pic>
          <p:nvPicPr>
            <p:cNvPr id="26" name="Picture 25" descr="Picture 7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5800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3062288" y="2600325"/>
            <a:ext cx="1144587" cy="876300"/>
            <a:chOff x="0" y="0"/>
            <a:chExt cx="1143297" cy="877551"/>
          </a:xfrm>
        </p:grpSpPr>
        <p:pic>
          <p:nvPicPr>
            <p:cNvPr id="28" name="Picture 27" descr="Picture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71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9" name="Text Box 26" descr="Rectangle 73"/>
            <p:cNvSpPr txBox="1">
              <a:spLocks/>
            </p:cNvSpPr>
            <p:nvPr/>
          </p:nvSpPr>
          <p:spPr bwMode="auto">
            <a:xfrm>
              <a:off x="0" y="608310"/>
              <a:ext cx="1143297" cy="2692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Sites Cloud</a:t>
              </a:r>
            </a:p>
          </p:txBody>
        </p:sp>
      </p:grpSp>
      <p:grpSp>
        <p:nvGrpSpPr>
          <p:cNvPr id="30" name="Group 29"/>
          <p:cNvGrpSpPr>
            <a:grpSpLocks/>
          </p:cNvGrpSpPr>
          <p:nvPr/>
        </p:nvGrpSpPr>
        <p:grpSpPr bwMode="auto">
          <a:xfrm>
            <a:off x="150813" y="849313"/>
            <a:ext cx="1220787" cy="1139825"/>
            <a:chOff x="0" y="0"/>
            <a:chExt cx="1221231" cy="1139906"/>
          </a:xfrm>
        </p:grpSpPr>
        <p:pic>
          <p:nvPicPr>
            <p:cNvPr id="31" name="Picture 30" descr="Picture 7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3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2" name="Text Box 29" descr="Rectangle 76"/>
            <p:cNvSpPr txBox="1">
              <a:spLocks/>
            </p:cNvSpPr>
            <p:nvPr/>
          </p:nvSpPr>
          <p:spPr bwMode="auto">
            <a:xfrm>
              <a:off x="0" y="69286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ARCS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2878138" y="857250"/>
            <a:ext cx="1220787" cy="1147763"/>
            <a:chOff x="0" y="0"/>
            <a:chExt cx="1221231" cy="1149017"/>
          </a:xfrm>
        </p:grpSpPr>
        <p:sp>
          <p:nvSpPr>
            <p:cNvPr id="34" name="Text Box 31" descr="Rectangle 78"/>
            <p:cNvSpPr txBox="1">
              <a:spLocks/>
            </p:cNvSpPr>
            <p:nvPr/>
          </p:nvSpPr>
          <p:spPr bwMode="auto">
            <a:xfrm>
              <a:off x="0" y="701975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CECS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5" name="Picture 34" descr="Picture 7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19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2860675" y="4883150"/>
            <a:ext cx="1220788" cy="1111250"/>
            <a:chOff x="0" y="0"/>
            <a:chExt cx="1221231" cy="1111410"/>
          </a:xfrm>
        </p:grpSpPr>
        <p:sp>
          <p:nvSpPr>
            <p:cNvPr id="37" name="Text Box 34" descr="Rectangle 81"/>
            <p:cNvSpPr txBox="1">
              <a:spLocks/>
            </p:cNvSpPr>
            <p:nvPr/>
          </p:nvSpPr>
          <p:spPr bwMode="auto">
            <a:xfrm>
              <a:off x="0" y="66436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Coherence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38" name="Picture 37" descr="Picture 12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9" name="Group 38"/>
          <p:cNvGrpSpPr>
            <a:grpSpLocks/>
          </p:cNvGrpSpPr>
          <p:nvPr/>
        </p:nvGrpSpPr>
        <p:grpSpPr bwMode="auto">
          <a:xfrm>
            <a:off x="428625" y="4905375"/>
            <a:ext cx="1220788" cy="1209675"/>
            <a:chOff x="0" y="0"/>
            <a:chExt cx="1221231" cy="1210925"/>
          </a:xfrm>
        </p:grpSpPr>
        <p:pic>
          <p:nvPicPr>
            <p:cNvPr id="40" name="Picture 39" descr="Picture 1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84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1" name="Text Box 38" descr="Rectangle 132"/>
            <p:cNvSpPr txBox="1">
              <a:spLocks/>
            </p:cNvSpPr>
            <p:nvPr/>
          </p:nvSpPr>
          <p:spPr bwMode="auto">
            <a:xfrm>
              <a:off x="0" y="586084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App Perf Monitoring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1533525" y="855663"/>
            <a:ext cx="1220788" cy="1071562"/>
            <a:chOff x="0" y="0"/>
            <a:chExt cx="1221231" cy="1070324"/>
          </a:xfrm>
        </p:grpSpPr>
        <p:pic>
          <p:nvPicPr>
            <p:cNvPr id="43" name="Picture 42" descr="Picture 13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10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4" name="Text Box 41" descr="Rectangle 135"/>
            <p:cNvSpPr txBox="1">
              <a:spLocks/>
            </p:cNvSpPr>
            <p:nvPr/>
          </p:nvSpPr>
          <p:spPr bwMode="auto">
            <a:xfrm>
              <a:off x="0" y="623283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Audience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4160838" y="4883150"/>
            <a:ext cx="1220787" cy="1227138"/>
            <a:chOff x="0" y="0"/>
            <a:chExt cx="1221231" cy="1228091"/>
          </a:xfrm>
        </p:grpSpPr>
        <p:sp>
          <p:nvSpPr>
            <p:cNvPr id="46" name="Text Box 43" descr="Rectangle 137"/>
            <p:cNvSpPr txBox="1">
              <a:spLocks/>
            </p:cNvSpPr>
            <p:nvPr/>
          </p:nvSpPr>
          <p:spPr bwMode="auto">
            <a:xfrm>
              <a:off x="0" y="603250"/>
              <a:ext cx="1221231" cy="624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Exadata Express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47" name="Picture 46" descr="Picture 138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831013" y="4894263"/>
            <a:ext cx="1220787" cy="1062037"/>
            <a:chOff x="0" y="0"/>
            <a:chExt cx="1221231" cy="1062970"/>
          </a:xfrm>
        </p:grpSpPr>
        <p:sp>
          <p:nvSpPr>
            <p:cNvPr id="49" name="Text Box 46" descr="Rectangle 140"/>
            <p:cNvSpPr txBox="1">
              <a:spLocks/>
            </p:cNvSpPr>
            <p:nvPr/>
          </p:nvSpPr>
          <p:spPr bwMode="auto">
            <a:xfrm>
              <a:off x="0" y="615929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Log Analytics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0" name="Picture 49" descr="Picture 14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43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5437188" y="4897438"/>
            <a:ext cx="1220787" cy="1052512"/>
            <a:chOff x="0" y="0"/>
            <a:chExt cx="1221231" cy="1051557"/>
          </a:xfrm>
        </p:grpSpPr>
        <p:sp>
          <p:nvSpPr>
            <p:cNvPr id="52" name="Text Box 49" descr="Rectangle 143"/>
            <p:cNvSpPr txBox="1">
              <a:spLocks/>
            </p:cNvSpPr>
            <p:nvPr/>
          </p:nvSpPr>
          <p:spPr bwMode="auto">
            <a:xfrm>
              <a:off x="0" y="604516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Load Balancer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3" name="Picture 52" descr="Picture 144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715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4" name="Group 53"/>
          <p:cNvGrpSpPr>
            <a:grpSpLocks/>
          </p:cNvGrpSpPr>
          <p:nvPr/>
        </p:nvGrpSpPr>
        <p:grpSpPr bwMode="auto">
          <a:xfrm>
            <a:off x="9804400" y="4895850"/>
            <a:ext cx="1220788" cy="1125538"/>
            <a:chOff x="0" y="0"/>
            <a:chExt cx="1221231" cy="1125769"/>
          </a:xfrm>
        </p:grpSpPr>
        <p:sp>
          <p:nvSpPr>
            <p:cNvPr id="55" name="Text Box 52" descr="Rectangle 146"/>
            <p:cNvSpPr txBox="1">
              <a:spLocks/>
            </p:cNvSpPr>
            <p:nvPr/>
          </p:nvSpPr>
          <p:spPr bwMode="auto">
            <a:xfrm>
              <a:off x="0" y="678727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IT Analytics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6" name="Picture 55" descr="Picture 147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436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57" name="Group 56"/>
          <p:cNvGrpSpPr>
            <a:grpSpLocks/>
          </p:cNvGrpSpPr>
          <p:nvPr/>
        </p:nvGrpSpPr>
        <p:grpSpPr bwMode="auto">
          <a:xfrm>
            <a:off x="5284788" y="862013"/>
            <a:ext cx="1220787" cy="1057275"/>
            <a:chOff x="0" y="0"/>
            <a:chExt cx="1221231" cy="1057159"/>
          </a:xfrm>
        </p:grpSpPr>
        <p:sp>
          <p:nvSpPr>
            <p:cNvPr id="58" name="Text Box 55" descr="Rectangle 149"/>
            <p:cNvSpPr txBox="1">
              <a:spLocks/>
            </p:cNvSpPr>
            <p:nvPr/>
          </p:nvSpPr>
          <p:spPr bwMode="auto">
            <a:xfrm>
              <a:off x="0" y="610118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Environments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59" name="Picture 58" descr="Picture 15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953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8323263" y="4897438"/>
            <a:ext cx="1220787" cy="1204912"/>
            <a:chOff x="0" y="0"/>
            <a:chExt cx="1221231" cy="1205065"/>
          </a:xfrm>
        </p:grpSpPr>
        <p:sp>
          <p:nvSpPr>
            <p:cNvPr id="61" name="Text Box 58" descr="Rectangle 152"/>
            <p:cNvSpPr txBox="1">
              <a:spLocks/>
            </p:cNvSpPr>
            <p:nvPr/>
          </p:nvSpPr>
          <p:spPr bwMode="auto">
            <a:xfrm>
              <a:off x="0" y="580224"/>
              <a:ext cx="1221231" cy="624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InMemoryCostManagement Cloud Service</a:t>
              </a:r>
            </a:p>
          </p:txBody>
        </p:sp>
        <p:pic>
          <p:nvPicPr>
            <p:cNvPr id="62" name="Picture 61" descr="Picture 15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60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sp>
        <p:nvSpPr>
          <p:cNvPr id="63" name="Line 60" descr="Straight Connector 154"/>
          <p:cNvSpPr>
            <a:spLocks noChangeShapeType="1"/>
          </p:cNvSpPr>
          <p:nvPr/>
        </p:nvSpPr>
        <p:spPr bwMode="auto">
          <a:xfrm flipV="1">
            <a:off x="3694113" y="4475163"/>
            <a:ext cx="8078787" cy="87312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sp>
        <p:nvSpPr>
          <p:cNvPr id="64" name="Line 61" descr="Straight Connector 155"/>
          <p:cNvSpPr>
            <a:spLocks noChangeShapeType="1"/>
          </p:cNvSpPr>
          <p:nvPr/>
        </p:nvSpPr>
        <p:spPr bwMode="auto">
          <a:xfrm flipV="1">
            <a:off x="4429125" y="541338"/>
            <a:ext cx="7361238" cy="58737"/>
          </a:xfrm>
          <a:prstGeom prst="line">
            <a:avLst/>
          </a:prstGeom>
          <a:noFill/>
          <a:ln w="9525" cap="flat" cmpd="sng">
            <a:solidFill>
              <a:srgbClr val="FF8A0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45720" rIns="45720"/>
          <a:lstStyle/>
          <a:p>
            <a:endParaRPr lang="en-US" altLang="en-US"/>
          </a:p>
        </p:txBody>
      </p: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1638300" y="4873625"/>
            <a:ext cx="1220788" cy="1117600"/>
            <a:chOff x="0" y="0"/>
            <a:chExt cx="1221231" cy="1117082"/>
          </a:xfrm>
        </p:grpSpPr>
        <p:sp>
          <p:nvSpPr>
            <p:cNvPr id="66" name="Text Box 63" descr="Rectangle 157"/>
            <p:cNvSpPr txBox="1">
              <a:spLocks/>
            </p:cNvSpPr>
            <p:nvPr/>
          </p:nvSpPr>
          <p:spPr bwMode="auto">
            <a:xfrm>
              <a:off x="0" y="670041"/>
              <a:ext cx="1221231" cy="447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45720" rIns="45720">
              <a:spAutoFit/>
            </a:bodyPr>
            <a:lstStyle/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BMCS Audit</a:t>
              </a:r>
            </a:p>
            <a:p>
              <a:pPr algn="ctr"/>
              <a:r>
                <a:rPr lang="en-US" altLang="en-US" sz="1200" b="1">
                  <a:solidFill>
                    <a:srgbClr val="FFFFFF"/>
                  </a:solidFill>
                  <a:latin typeface="Helvetica" charset="0"/>
                  <a:ea typeface="Helvetica" charset="0"/>
                  <a:cs typeface="Helvetica" charset="0"/>
                  <a:sym typeface="Helvetica" charset="0"/>
                </a:rPr>
                <a:t>Cloud Service</a:t>
              </a:r>
            </a:p>
          </p:txBody>
        </p:sp>
        <p:pic>
          <p:nvPicPr>
            <p:cNvPr id="67" name="Picture 66" descr="Picture 15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48" y="0"/>
              <a:ext cx="685801" cy="685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677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8837</TotalTime>
  <Words>726</Words>
  <Application>Microsoft Macintosh PowerPoint</Application>
  <PresentationFormat>Widescreen</PresentationFormat>
  <Paragraphs>396</Paragraphs>
  <Slides>11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Impact</vt:lpstr>
      <vt:lpstr>MV Boli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Nolan Corcoran</dc:creator>
  <cp:lastModifiedBy>Nolan Corcoran</cp:lastModifiedBy>
  <cp:revision>23</cp:revision>
  <dcterms:created xsi:type="dcterms:W3CDTF">2017-10-10T00:38:21Z</dcterms:created>
  <dcterms:modified xsi:type="dcterms:W3CDTF">2018-05-13T22:40:22Z</dcterms:modified>
</cp:coreProperties>
</file>